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806" r:id="rId10"/>
  </p:sldMasterIdLst>
  <p:notesMasterIdLst>
    <p:notesMasterId r:id="rId61"/>
  </p:notesMasterIdLst>
  <p:handoutMasterIdLst>
    <p:handoutMasterId r:id="rId62"/>
  </p:handoutMasterIdLst>
  <p:sldIdLst>
    <p:sldId id="293"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295" r:id="rId6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13" autoAdjust="0"/>
    <p:restoredTop sz="50000" autoAdjust="0"/>
  </p:normalViewPr>
  <p:slideViewPr>
    <p:cSldViewPr snapToGrid="0">
      <p:cViewPr varScale="1">
        <p:scale>
          <a:sx n="114" d="100"/>
          <a:sy n="114" d="100"/>
        </p:scale>
        <p:origin x="2580" y="102"/>
      </p:cViewPr>
      <p:guideLst>
        <p:guide orient="horz" pos="2160"/>
        <p:guide pos="2880"/>
        <p:guide pos="3839"/>
      </p:guideLst>
    </p:cSldViewPr>
  </p:slideViewPr>
  <p:outlineViewPr>
    <p:cViewPr>
      <p:scale>
        <a:sx n="33" d="100"/>
        <a:sy n="33" d="100"/>
      </p:scale>
      <p:origin x="0" y="0"/>
    </p:cViewPr>
    <p:sldLst>
      <p:sld r:id="rId1" collapse="1"/>
      <p:sld r:id="rId2" collapse="1"/>
      <p:sld r:id="rId3" collapse="1"/>
    </p:sldLst>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7.xml"/><Relationship Id="rId1"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4/27/2021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4/27/2021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a:solidFill>
                  <a:srgbClr val="000000"/>
                </a:solidFill>
              </a:rPr>
              <a:t>Maps</a:t>
            </a:r>
          </a:p>
        </p:txBody>
      </p:sp>
      <p:sp>
        <p:nvSpPr>
          <p:cNvPr id="1331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54273B8-01BA-B842-A81D-0E161D5BCB65}" type="datetime1">
              <a:rPr lang="en-US" sz="1300" smtClean="0">
                <a:solidFill>
                  <a:srgbClr val="000000"/>
                </a:solidFill>
              </a:rPr>
              <a:pPr eaLnBrk="1" hangingPunct="1"/>
              <a:t>4/27/2021</a:t>
            </a:fld>
            <a:endParaRPr lang="en-US" sz="1300">
              <a:solidFill>
                <a:srgbClr val="000000"/>
              </a:solidFill>
            </a:endParaRPr>
          </a:p>
        </p:txBody>
      </p:sp>
      <p:sp>
        <p:nvSpPr>
          <p:cNvPr id="1331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B77E0FB-41B3-3E43-9315-872A851C0831}" type="slidenum">
              <a:rPr lang="en-US" sz="1300">
                <a:solidFill>
                  <a:srgbClr val="000000"/>
                </a:solidFill>
              </a:rPr>
              <a:pPr eaLnBrk="1" hangingPunct="1"/>
              <a:t>2</a:t>
            </a:fld>
            <a:endParaRPr lang="en-US" sz="1300">
              <a:solidFill>
                <a:srgbClr val="000000"/>
              </a:solidFill>
            </a:endParaRPr>
          </a:p>
        </p:txBody>
      </p:sp>
      <p:sp>
        <p:nvSpPr>
          <p:cNvPr id="13317" name="Rectangle 2"/>
          <p:cNvSpPr>
            <a:spLocks noGrp="1" noRot="1" noChangeAspect="1" noChangeArrowheads="1" noTextEdit="1"/>
          </p:cNvSpPr>
          <p:nvPr>
            <p:ph type="sldImg"/>
          </p:nvPr>
        </p:nvSpPr>
        <p:spPr>
          <a:ln/>
        </p:spPr>
      </p:sp>
      <p:sp>
        <p:nvSpPr>
          <p:cNvPr id="1331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248515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a:solidFill>
                  <a:srgbClr val="000000"/>
                </a:solidFill>
              </a:rPr>
              <a:t>Hash Tables</a:t>
            </a:r>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solidFill>
                  <a:srgbClr val="000000"/>
                </a:solidFill>
              </a:rPr>
              <a:pPr eaLnBrk="1" hangingPunct="1"/>
              <a:t>4/27/2021</a:t>
            </a:fld>
            <a:endParaRPr lang="en-US" sz="1300">
              <a:solidFill>
                <a:srgbClr val="000000"/>
              </a:solidFill>
            </a:endParaRPr>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solidFill>
                  <a:srgbClr val="000000"/>
                </a:solidFill>
              </a:rPr>
              <a:pPr eaLnBrk="1" hangingPunct="1"/>
              <a:t>9</a:t>
            </a:fld>
            <a:endParaRPr lang="en-US" sz="1300">
              <a:solidFill>
                <a:srgbClr val="000000"/>
              </a:solidFill>
            </a:endParaRPr>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403840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300">
                <a:solidFill>
                  <a:srgbClr val="000000"/>
                </a:solidFill>
              </a:rPr>
              <a:t>Hash Tables</a:t>
            </a:r>
          </a:p>
        </p:txBody>
      </p:sp>
      <p:sp>
        <p:nvSpPr>
          <p:cNvPr id="2048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E8E527-2740-0146-BE08-0C573FCFC5C7}" type="datetime1">
              <a:rPr lang="en-US" sz="1300" smtClean="0">
                <a:solidFill>
                  <a:srgbClr val="000000"/>
                </a:solidFill>
              </a:rPr>
              <a:pPr eaLnBrk="1" hangingPunct="1"/>
              <a:t>4/27/2021</a:t>
            </a:fld>
            <a:endParaRPr lang="en-US" sz="1300">
              <a:solidFill>
                <a:srgbClr val="000000"/>
              </a:solidFill>
            </a:endParaRPr>
          </a:p>
        </p:txBody>
      </p:sp>
      <p:sp>
        <p:nvSpPr>
          <p:cNvPr id="2048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sz="2400">
                <a:solidFill>
                  <a:schemeClr val="tx1"/>
                </a:solidFill>
                <a:latin typeface="Tahoma" charset="0"/>
                <a:ea typeface="ＭＳ Ｐゴシック" charset="0"/>
              </a:defRPr>
            </a:lvl1pPr>
            <a:lvl2pPr marL="742950" indent="-285750" defTabSz="965200" eaLnBrk="0" hangingPunct="0">
              <a:defRPr sz="2400">
                <a:solidFill>
                  <a:schemeClr val="tx1"/>
                </a:solidFill>
                <a:latin typeface="Tahoma" charset="0"/>
                <a:ea typeface="ＭＳ Ｐゴシック" charset="0"/>
              </a:defRPr>
            </a:lvl2pPr>
            <a:lvl3pPr marL="1143000" indent="-228600" defTabSz="965200" eaLnBrk="0" hangingPunct="0">
              <a:defRPr sz="2400">
                <a:solidFill>
                  <a:schemeClr val="tx1"/>
                </a:solidFill>
                <a:latin typeface="Tahoma" charset="0"/>
                <a:ea typeface="ＭＳ Ｐゴシック" charset="0"/>
              </a:defRPr>
            </a:lvl3pPr>
            <a:lvl4pPr marL="1600200" indent="-228600" defTabSz="965200" eaLnBrk="0" hangingPunct="0">
              <a:defRPr sz="2400">
                <a:solidFill>
                  <a:schemeClr val="tx1"/>
                </a:solidFill>
                <a:latin typeface="Tahoma" charset="0"/>
                <a:ea typeface="ＭＳ Ｐゴシック" charset="0"/>
              </a:defRPr>
            </a:lvl4pPr>
            <a:lvl5pPr marL="2057400" indent="-228600" defTabSz="965200" eaLnBrk="0" hangingPunct="0">
              <a:defRPr sz="2400">
                <a:solidFill>
                  <a:schemeClr val="tx1"/>
                </a:solidFill>
                <a:latin typeface="Tahoma" charset="0"/>
                <a:ea typeface="ＭＳ Ｐゴシック" charset="0"/>
              </a:defRPr>
            </a:lvl5pPr>
            <a:lvl6pPr marL="2514600" indent="-228600" algn="ctr" defTabSz="96520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96520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96520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965200"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2CE6969-90CA-9E42-ACA5-2F09F94B402B}" type="slidenum">
              <a:rPr lang="en-US" sz="1300">
                <a:solidFill>
                  <a:srgbClr val="000000"/>
                </a:solidFill>
              </a:rPr>
              <a:pPr eaLnBrk="1" hangingPunct="1"/>
              <a:t>35</a:t>
            </a:fld>
            <a:endParaRPr lang="en-US" sz="1300">
              <a:solidFill>
                <a:srgbClr val="000000"/>
              </a:solidFill>
            </a:endParaRPr>
          </a:p>
        </p:txBody>
      </p:sp>
      <p:sp>
        <p:nvSpPr>
          <p:cNvPr id="20485" name="Rectangle 2"/>
          <p:cNvSpPr>
            <a:spLocks noGrp="1" noRot="1" noChangeAspect="1" noChangeArrowheads="1" noTextEdit="1"/>
          </p:cNvSpPr>
          <p:nvPr>
            <p:ph type="sldImg"/>
          </p:nvPr>
        </p:nvSpPr>
        <p:spPr>
          <a:ln/>
        </p:spPr>
      </p:sp>
      <p:sp>
        <p:nvSpPr>
          <p:cNvPr id="2048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extLst>
      <p:ext uri="{BB962C8B-B14F-4D97-AF65-F5344CB8AC3E}">
        <p14:creationId xmlns:p14="http://schemas.microsoft.com/office/powerpoint/2010/main" val="651031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15" name="Picture 14" descr="returns-Background.jpg">
            <a:extLst>
              <a:ext uri="{FF2B5EF4-FFF2-40B4-BE49-F238E27FC236}">
                <a16:creationId xmlns:a16="http://schemas.microsoft.com/office/drawing/2014/main" id="{B70EB39C-FA50-5642-B546-07A9EC77893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1" y="25197"/>
            <a:ext cx="5357813" cy="685800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88825"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w="9525">
                <a:noFill/>
                <a:miter lim="800000"/>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14"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10" name="Arc 66"/>
              <p:cNvSpPr>
                <a:spLocks/>
              </p:cNvSpPr>
              <p:nvPr/>
            </p:nvSpPr>
            <p:spPr bwMode="ltGray">
              <a:xfrm rot="5400000">
                <a:off x="5097" y="3347"/>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sp>
        <p:nvSpPr>
          <p:cNvPr id="5187" name="Rectangle 67"/>
          <p:cNvSpPr>
            <a:spLocks noGrp="1" noChangeArrowheads="1"/>
          </p:cNvSpPr>
          <p:nvPr>
            <p:ph type="ctrTitle"/>
          </p:nvPr>
        </p:nvSpPr>
        <p:spPr>
          <a:xfrm>
            <a:off x="1320456" y="1752600"/>
            <a:ext cx="10360501" cy="1143000"/>
          </a:xfrm>
        </p:spPr>
        <p:txBody>
          <a:bodyPr/>
          <a:lstStyle>
            <a:lvl1pPr>
              <a:defRPr/>
            </a:lvl1pPr>
          </a:lstStyle>
          <a:p>
            <a:r>
              <a:rPr lang="en-US"/>
              <a:t>Click to edit Master title style</a:t>
            </a:r>
          </a:p>
        </p:txBody>
      </p:sp>
      <p:sp>
        <p:nvSpPr>
          <p:cNvPr id="5188" name="Rectangle 68" descr="Rectangle: Click to edit Master text styles&#10;Second level&#10;Third level&#10;Fourth level&#10;Fifth level"/>
          <p:cNvSpPr>
            <a:spLocks noGrp="1" noChangeArrowheads="1"/>
          </p:cNvSpPr>
          <p:nvPr>
            <p:ph type="subTitle" idx="1"/>
          </p:nvPr>
        </p:nvSpPr>
        <p:spPr>
          <a:xfrm>
            <a:off x="1320456" y="3309938"/>
            <a:ext cx="8532178" cy="1752600"/>
          </a:xfrm>
        </p:spPr>
        <p:txBody>
          <a:bodyPr/>
          <a:lstStyle>
            <a:lvl1pPr marL="0" indent="0">
              <a:buFont typeface="Wingdings" pitchFamily="2" charset="2"/>
              <a:buNone/>
              <a:defRPr/>
            </a:lvl1pPr>
          </a:lstStyle>
          <a:p>
            <a:r>
              <a:rPr lang="en-US"/>
              <a:t>Click to edit Master subtitle style</a:t>
            </a:r>
          </a:p>
        </p:txBody>
      </p:sp>
      <p:sp>
        <p:nvSpPr>
          <p:cNvPr id="69" name="Date Placeholder 72"/>
          <p:cNvSpPr>
            <a:spLocks noGrp="1"/>
          </p:cNvSpPr>
          <p:nvPr>
            <p:ph type="dt" sz="half" idx="10"/>
          </p:nvPr>
        </p:nvSpPr>
        <p:spPr/>
        <p:txBody>
          <a:bodyPr/>
          <a:lstStyle>
            <a:lvl1pPr>
              <a:defRPr/>
            </a:lvl1pPr>
          </a:lstStyle>
          <a:p>
            <a:r>
              <a:rPr lang="en-US">
                <a:solidFill>
                  <a:srgbClr val="40458C"/>
                </a:solidFill>
              </a:rPr>
              <a:t>© 2015 Goodrich and Tamassia</a:t>
            </a:r>
          </a:p>
        </p:txBody>
      </p:sp>
      <p:sp>
        <p:nvSpPr>
          <p:cNvPr id="70" name="Slide Number Placeholder 73"/>
          <p:cNvSpPr>
            <a:spLocks noGrp="1"/>
          </p:cNvSpPr>
          <p:nvPr>
            <p:ph type="sldNum" sz="quarter" idx="11"/>
          </p:nvPr>
        </p:nvSpPr>
        <p:spPr/>
        <p:txBody>
          <a:bodyPr/>
          <a:lstStyle>
            <a:lvl1pPr>
              <a:defRPr/>
            </a:lvl1pPr>
          </a:lstStyle>
          <a:p>
            <a:fld id="{D4D6CB1E-F1A2-4E46-AD74-7AC6D5127623}" type="slidenum">
              <a:rPr lang="en-US">
                <a:solidFill>
                  <a:srgbClr val="40458C"/>
                </a:solidFill>
              </a:rPr>
              <a:pPr/>
              <a:t>‹#›</a:t>
            </a:fld>
            <a:endParaRPr lang="en-US">
              <a:solidFill>
                <a:srgbClr val="40458C"/>
              </a:solidFill>
            </a:endParaRPr>
          </a:p>
        </p:txBody>
      </p:sp>
      <p:sp>
        <p:nvSpPr>
          <p:cNvPr id="71" name="Footer Placeholder 74"/>
          <p:cNvSpPr>
            <a:spLocks noGrp="1"/>
          </p:cNvSpPr>
          <p:nvPr>
            <p:ph type="ftr" sz="quarter" idx="12"/>
          </p:nvPr>
        </p:nvSpPr>
        <p:spPr/>
        <p:txBody>
          <a:bodyPr/>
          <a:lstStyle>
            <a:lvl1pPr>
              <a:defRPr/>
            </a:lvl1pPr>
          </a:lstStyle>
          <a:p>
            <a:pPr>
              <a:defRPr/>
            </a:pPr>
            <a:r>
              <a:rPr lang="en-US">
                <a:solidFill>
                  <a:srgbClr val="40458C"/>
                </a:solidFill>
              </a:rPr>
              <a:t>Maps</a:t>
            </a:r>
          </a:p>
        </p:txBody>
      </p:sp>
    </p:spTree>
    <p:extLst>
      <p:ext uri="{BB962C8B-B14F-4D97-AF65-F5344CB8AC3E}">
        <p14:creationId xmlns:p14="http://schemas.microsoft.com/office/powerpoint/2010/main" val="3044434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5"/>
          <p:cNvSpPr>
            <a:spLocks noGrp="1" noChangeArrowheads="1"/>
          </p:cNvSpPr>
          <p:nvPr>
            <p:ph type="dt" sz="half" idx="10"/>
          </p:nvPr>
        </p:nvSpPr>
        <p:spPr>
          <a:ln/>
        </p:spPr>
        <p:txBody>
          <a:bodyPr/>
          <a:lstStyle>
            <a:lvl1pPr>
              <a:defRPr/>
            </a:lvl1pPr>
          </a:lstStyle>
          <a:p>
            <a:r>
              <a:rPr lang="en-US">
                <a:solidFill>
                  <a:srgbClr val="40458C"/>
                </a:solidFill>
              </a:rPr>
              <a:t>© 2015 Goodrich and Tamassia</a:t>
            </a:r>
          </a:p>
        </p:txBody>
      </p:sp>
      <p:sp>
        <p:nvSpPr>
          <p:cNvPr id="5" name="Rectangle 66"/>
          <p:cNvSpPr>
            <a:spLocks noGrp="1" noChangeArrowheads="1"/>
          </p:cNvSpPr>
          <p:nvPr>
            <p:ph type="ftr" sz="quarter" idx="11"/>
          </p:nvPr>
        </p:nvSpPr>
        <p:spPr>
          <a:ln/>
        </p:spPr>
        <p:txBody>
          <a:bodyPr/>
          <a:lstStyle>
            <a:lvl1pPr>
              <a:defRPr/>
            </a:lvl1pPr>
          </a:lstStyle>
          <a:p>
            <a:pPr>
              <a:defRPr/>
            </a:pPr>
            <a:r>
              <a:rPr lang="en-US">
                <a:solidFill>
                  <a:srgbClr val="40458C"/>
                </a:solidFill>
              </a:rPr>
              <a:t>Maps</a:t>
            </a:r>
          </a:p>
        </p:txBody>
      </p:sp>
      <p:sp>
        <p:nvSpPr>
          <p:cNvPr id="6" name="Rectangle 67"/>
          <p:cNvSpPr>
            <a:spLocks noGrp="1" noChangeArrowheads="1"/>
          </p:cNvSpPr>
          <p:nvPr>
            <p:ph type="sldNum" sz="quarter" idx="12"/>
          </p:nvPr>
        </p:nvSpPr>
        <p:spPr>
          <a:ln/>
        </p:spPr>
        <p:txBody>
          <a:bodyPr/>
          <a:lstStyle>
            <a:lvl1pPr>
              <a:defRPr/>
            </a:lvl1pPr>
          </a:lstStyle>
          <a:p>
            <a:fld id="{402EE811-ED52-D141-BF28-F52D2E781B77}" type="slidenum">
              <a:rPr lang="en-US">
                <a:solidFill>
                  <a:srgbClr val="40458C"/>
                </a:solidFill>
              </a:rPr>
              <a:pPr/>
              <a:t>‹#›</a:t>
            </a:fld>
            <a:endParaRPr lang="en-US">
              <a:solidFill>
                <a:srgbClr val="40458C"/>
              </a:solidFill>
            </a:endParaRPr>
          </a:p>
        </p:txBody>
      </p:sp>
    </p:spTree>
    <p:extLst>
      <p:ext uri="{BB962C8B-B14F-4D97-AF65-F5344CB8AC3E}">
        <p14:creationId xmlns:p14="http://schemas.microsoft.com/office/powerpoint/2010/main" val="30031384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309" y="1905000"/>
            <a:ext cx="507867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133" y="1905000"/>
            <a:ext cx="507867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5"/>
          <p:cNvSpPr>
            <a:spLocks noGrp="1" noChangeArrowheads="1"/>
          </p:cNvSpPr>
          <p:nvPr>
            <p:ph type="dt" sz="half" idx="10"/>
          </p:nvPr>
        </p:nvSpPr>
        <p:spPr>
          <a:ln/>
        </p:spPr>
        <p:txBody>
          <a:bodyPr/>
          <a:lstStyle>
            <a:lvl1pPr>
              <a:defRPr/>
            </a:lvl1pPr>
          </a:lstStyle>
          <a:p>
            <a:r>
              <a:rPr lang="en-US">
                <a:solidFill>
                  <a:srgbClr val="40458C"/>
                </a:solidFill>
              </a:rPr>
              <a:t>© 2015 Goodrich and Tamassia</a:t>
            </a:r>
          </a:p>
        </p:txBody>
      </p:sp>
      <p:sp>
        <p:nvSpPr>
          <p:cNvPr id="6" name="Rectangle 66"/>
          <p:cNvSpPr>
            <a:spLocks noGrp="1" noChangeArrowheads="1"/>
          </p:cNvSpPr>
          <p:nvPr>
            <p:ph type="ftr" sz="quarter" idx="11"/>
          </p:nvPr>
        </p:nvSpPr>
        <p:spPr>
          <a:ln/>
        </p:spPr>
        <p:txBody>
          <a:bodyPr/>
          <a:lstStyle>
            <a:lvl1pPr>
              <a:defRPr/>
            </a:lvl1pPr>
          </a:lstStyle>
          <a:p>
            <a:pPr>
              <a:defRPr/>
            </a:pPr>
            <a:r>
              <a:rPr lang="en-US">
                <a:solidFill>
                  <a:srgbClr val="40458C"/>
                </a:solidFill>
              </a:rPr>
              <a:t>Maps</a:t>
            </a:r>
          </a:p>
        </p:txBody>
      </p:sp>
      <p:sp>
        <p:nvSpPr>
          <p:cNvPr id="7" name="Rectangle 67"/>
          <p:cNvSpPr>
            <a:spLocks noGrp="1" noChangeArrowheads="1"/>
          </p:cNvSpPr>
          <p:nvPr>
            <p:ph type="sldNum" sz="quarter" idx="12"/>
          </p:nvPr>
        </p:nvSpPr>
        <p:spPr>
          <a:ln/>
        </p:spPr>
        <p:txBody>
          <a:bodyPr/>
          <a:lstStyle>
            <a:lvl1pPr>
              <a:defRPr/>
            </a:lvl1pPr>
          </a:lstStyle>
          <a:p>
            <a:fld id="{793DAE6B-8414-EF4A-A8DD-89AE21A4123F}" type="slidenum">
              <a:rPr lang="en-US">
                <a:solidFill>
                  <a:srgbClr val="40458C"/>
                </a:solidFill>
              </a:rPr>
              <a:pPr/>
              <a:t>‹#›</a:t>
            </a:fld>
            <a:endParaRPr lang="en-US">
              <a:solidFill>
                <a:srgbClr val="40458C"/>
              </a:solidFill>
            </a:endParaRPr>
          </a:p>
        </p:txBody>
      </p:sp>
    </p:spTree>
    <p:extLst>
      <p:ext uri="{BB962C8B-B14F-4D97-AF65-F5344CB8AC3E}">
        <p14:creationId xmlns:p14="http://schemas.microsoft.com/office/powerpoint/2010/main" val="1599442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0.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88825"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4101"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2"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3"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4"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5"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6"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7"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8"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09"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0"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1"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2"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3"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4"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5"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6"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7"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8"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19"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0"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1"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2"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nvGrpSpPr>
              <p:cNvPr id="1040" name="Group 27"/>
              <p:cNvGrpSpPr>
                <a:grpSpLocks/>
              </p:cNvGrpSpPr>
              <p:nvPr/>
            </p:nvGrpSpPr>
            <p:grpSpPr bwMode="auto">
              <a:xfrm>
                <a:off x="192" y="0"/>
                <a:ext cx="5376" cy="4320"/>
                <a:chOff x="192" y="0"/>
                <a:chExt cx="5376" cy="4320"/>
              </a:xfrm>
            </p:grpSpPr>
            <p:sp>
              <p:nvSpPr>
                <p:cNvPr id="41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sp>
          <p:nvSpPr>
            <p:cNvPr id="415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w="9525">
              <a:noFill/>
              <a:miter lim="800000"/>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4" name="Line 58"/>
            <p:cNvSpPr>
              <a:spLocks noChangeShapeType="1"/>
            </p:cNvSpPr>
            <p:nvPr/>
          </p:nvSpPr>
          <p:spPr bwMode="ltGray">
            <a:xfrm>
              <a:off x="5568" y="0"/>
              <a:ext cx="0" cy="1488"/>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nvGrpSpPr>
            <p:cNvPr id="1035" name="Group 59"/>
            <p:cNvGrpSpPr>
              <a:grpSpLocks/>
            </p:cNvGrpSpPr>
            <p:nvPr/>
          </p:nvGrpSpPr>
          <p:grpSpPr bwMode="auto">
            <a:xfrm>
              <a:off x="261" y="892"/>
              <a:ext cx="1124" cy="1464"/>
              <a:chOff x="96" y="916"/>
              <a:chExt cx="2208" cy="2876"/>
            </a:xfrm>
          </p:grpSpPr>
          <p:sp>
            <p:nvSpPr>
              <p:cNvPr id="4156" name="Line 60"/>
              <p:cNvSpPr>
                <a:spLocks noChangeShapeType="1"/>
              </p:cNvSpPr>
              <p:nvPr/>
            </p:nvSpPr>
            <p:spPr bwMode="ltGray">
              <a:xfrm flipH="1">
                <a:off x="96" y="1038"/>
                <a:ext cx="2208" cy="0"/>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7" name="Line 61"/>
              <p:cNvSpPr>
                <a:spLocks noChangeShapeType="1"/>
              </p:cNvSpPr>
              <p:nvPr/>
            </p:nvSpPr>
            <p:spPr bwMode="ltGray">
              <a:xfrm>
                <a:off x="336" y="920"/>
                <a:ext cx="0" cy="2872"/>
              </a:xfrm>
              <a:prstGeom prst="line">
                <a:avLst/>
              </a:pr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sp>
            <p:nvSpPr>
              <p:cNvPr id="4158" name="Arc 62"/>
              <p:cNvSpPr>
                <a:spLocks/>
              </p:cNvSpPr>
              <p:nvPr/>
            </p:nvSpPr>
            <p:spPr bwMode="ltGray">
              <a:xfrm flipH="1">
                <a:off x="218" y="916"/>
                <a:ext cx="238" cy="240"/>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pPr algn="ctr" fontAlgn="base">
                  <a:spcBef>
                    <a:spcPct val="0"/>
                  </a:spcBef>
                  <a:spcAft>
                    <a:spcPct val="0"/>
                  </a:spcAft>
                  <a:defRPr/>
                </a:pPr>
                <a:endParaRPr lang="en-US" sz="2400">
                  <a:solidFill>
                    <a:srgbClr val="40458C"/>
                  </a:solidFill>
                  <a:ea typeface="ＭＳ Ｐゴシック" charset="0"/>
                </a:endParaRPr>
              </a:p>
            </p:txBody>
          </p:sp>
        </p:grpSp>
      </p:grpSp>
      <p:sp>
        <p:nvSpPr>
          <p:cNvPr id="1027" name="Rectangle 63"/>
          <p:cNvSpPr>
            <a:spLocks noGrp="1" noChangeArrowheads="1"/>
          </p:cNvSpPr>
          <p:nvPr>
            <p:ph type="title"/>
          </p:nvPr>
        </p:nvSpPr>
        <p:spPr bwMode="auto">
          <a:xfrm>
            <a:off x="812588" y="304800"/>
            <a:ext cx="1066522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309" y="1676400"/>
            <a:ext cx="10360501"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61" name="Rectangle 65"/>
          <p:cNvSpPr>
            <a:spLocks noGrp="1" noChangeArrowheads="1"/>
          </p:cNvSpPr>
          <p:nvPr>
            <p:ph type="dt" sz="half" idx="2"/>
          </p:nvPr>
        </p:nvSpPr>
        <p:spPr bwMode="auto">
          <a:xfrm>
            <a:off x="406294" y="6248400"/>
            <a:ext cx="5078677"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400"/>
            </a:lvl1pPr>
          </a:lstStyle>
          <a:p>
            <a:pPr fontAlgn="base">
              <a:spcBef>
                <a:spcPct val="0"/>
              </a:spcBef>
              <a:spcAft>
                <a:spcPct val="0"/>
              </a:spcAft>
            </a:pPr>
            <a:r>
              <a:rPr lang="en-US">
                <a:solidFill>
                  <a:srgbClr val="40458C"/>
                </a:solidFill>
                <a:ea typeface="ＭＳ Ｐゴシック" charset="0"/>
              </a:rPr>
              <a:t>© 2015 Goodrich and Tamassia</a:t>
            </a:r>
            <a:endParaRPr lang="en-US" dirty="0">
              <a:solidFill>
                <a:srgbClr val="40458C"/>
              </a:solidFill>
              <a:ea typeface="ＭＳ Ｐゴシック" charset="0"/>
            </a:endParaRPr>
          </a:p>
        </p:txBody>
      </p:sp>
      <p:sp>
        <p:nvSpPr>
          <p:cNvPr id="4162" name="Rectangle 66"/>
          <p:cNvSpPr>
            <a:spLocks noGrp="1" noChangeArrowheads="1"/>
          </p:cNvSpPr>
          <p:nvPr>
            <p:ph type="ftr" sz="quarter" idx="3"/>
          </p:nvPr>
        </p:nvSpPr>
        <p:spPr bwMode="auto">
          <a:xfrm>
            <a:off x="4164515" y="6248400"/>
            <a:ext cx="385979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atin typeface="Tahoma" pitchFamily="34" charset="0"/>
                <a:ea typeface="+mn-ea"/>
              </a:defRPr>
            </a:lvl1pPr>
          </a:lstStyle>
          <a:p>
            <a:pPr algn="ctr" fontAlgn="base">
              <a:spcBef>
                <a:spcPct val="0"/>
              </a:spcBef>
              <a:spcAft>
                <a:spcPct val="0"/>
              </a:spcAft>
              <a:defRPr/>
            </a:pPr>
            <a:r>
              <a:rPr lang="en-US">
                <a:solidFill>
                  <a:srgbClr val="40458C"/>
                </a:solidFill>
              </a:rPr>
              <a:t>Maps</a:t>
            </a:r>
          </a:p>
        </p:txBody>
      </p:sp>
      <p:sp>
        <p:nvSpPr>
          <p:cNvPr id="4163" name="Rectangle 67"/>
          <p:cNvSpPr>
            <a:spLocks noGrp="1" noChangeArrowheads="1"/>
          </p:cNvSpPr>
          <p:nvPr>
            <p:ph type="sldNum" sz="quarter" idx="4"/>
          </p:nvPr>
        </p:nvSpPr>
        <p:spPr bwMode="auto">
          <a:xfrm>
            <a:off x="8735324" y="6248400"/>
            <a:ext cx="2742486"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pPr fontAlgn="base">
              <a:spcBef>
                <a:spcPct val="0"/>
              </a:spcBef>
              <a:spcAft>
                <a:spcPct val="0"/>
              </a:spcAft>
            </a:pPr>
            <a:fld id="{F2B79A61-8332-FF45-9CA5-6B5A10910067}" type="slidenum">
              <a:rPr lang="en-US">
                <a:solidFill>
                  <a:srgbClr val="40458C"/>
                </a:solidFill>
                <a:ea typeface="ＭＳ Ｐゴシック" charset="0"/>
              </a:rPr>
              <a:pPr fontAlgn="base">
                <a:spcBef>
                  <a:spcPct val="0"/>
                </a:spcBef>
                <a:spcAft>
                  <a:spcPct val="0"/>
                </a:spcAft>
              </a:pPr>
              <a:t>‹#›</a:t>
            </a:fld>
            <a:endParaRPr lang="en-US">
              <a:solidFill>
                <a:srgbClr val="40458C"/>
              </a:solidFill>
              <a:ea typeface="ＭＳ Ｐゴシック" charset="0"/>
            </a:endParaRPr>
          </a:p>
        </p:txBody>
      </p:sp>
    </p:spTree>
    <p:extLst>
      <p:ext uri="{BB962C8B-B14F-4D97-AF65-F5344CB8AC3E}">
        <p14:creationId xmlns:p14="http://schemas.microsoft.com/office/powerpoint/2010/main" val="160026501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Lst>
  <p:hf hdr="0"/>
  <p:txStyles>
    <p:titleStyle>
      <a:lvl1pPr algn="l" rtl="0" eaLnBrk="0" fontAlgn="base" hangingPunct="0">
        <a:spcBef>
          <a:spcPct val="0"/>
        </a:spcBef>
        <a:spcAft>
          <a:spcPct val="0"/>
        </a:spcAft>
        <a:defRPr sz="4400">
          <a:solidFill>
            <a:schemeClr val="tx2"/>
          </a:solidFill>
          <a:latin typeface="+mj-lt"/>
          <a:ea typeface="ＭＳ Ｐゴシック" charset="0"/>
          <a:cs typeface="+mj-cs"/>
        </a:defRPr>
      </a:lvl1pPr>
      <a:lvl2pPr algn="l" rtl="0" eaLnBrk="0" fontAlgn="base" hangingPunct="0">
        <a:spcBef>
          <a:spcPct val="0"/>
        </a:spcBef>
        <a:spcAft>
          <a:spcPct val="0"/>
        </a:spcAft>
        <a:defRPr sz="4400">
          <a:solidFill>
            <a:schemeClr val="tx2"/>
          </a:solidFill>
          <a:latin typeface="Tahoma" pitchFamily="34" charset="0"/>
          <a:ea typeface="ＭＳ Ｐゴシック" charset="0"/>
        </a:defRPr>
      </a:lvl2pPr>
      <a:lvl3pPr algn="l" rtl="0" eaLnBrk="0" fontAlgn="base" hangingPunct="0">
        <a:spcBef>
          <a:spcPct val="0"/>
        </a:spcBef>
        <a:spcAft>
          <a:spcPct val="0"/>
        </a:spcAft>
        <a:defRPr sz="4400">
          <a:solidFill>
            <a:schemeClr val="tx2"/>
          </a:solidFill>
          <a:latin typeface="Tahoma" pitchFamily="34" charset="0"/>
          <a:ea typeface="ＭＳ Ｐゴシック" charset="0"/>
        </a:defRPr>
      </a:lvl3pPr>
      <a:lvl4pPr algn="l" rtl="0" eaLnBrk="0" fontAlgn="base" hangingPunct="0">
        <a:spcBef>
          <a:spcPct val="0"/>
        </a:spcBef>
        <a:spcAft>
          <a:spcPct val="0"/>
        </a:spcAft>
        <a:defRPr sz="4400">
          <a:solidFill>
            <a:schemeClr val="tx2"/>
          </a:solidFill>
          <a:latin typeface="Tahoma" pitchFamily="34" charset="0"/>
          <a:ea typeface="ＭＳ Ｐゴシック" charset="0"/>
        </a:defRPr>
      </a:lvl4pPr>
      <a:lvl5pPr algn="l" rtl="0" eaLnBrk="0" fontAlgn="base" hangingPunct="0">
        <a:spcBef>
          <a:spcPct val="0"/>
        </a:spcBef>
        <a:spcAft>
          <a:spcPct val="0"/>
        </a:spcAft>
        <a:defRPr sz="4400">
          <a:solidFill>
            <a:schemeClr val="tx2"/>
          </a:solidFill>
          <a:latin typeface="Tahoma" pitchFamily="34" charset="0"/>
          <a:ea typeface="ＭＳ Ｐゴシック"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tx1"/>
        </a:buClr>
        <a:buSzPct val="60000"/>
        <a:buFont typeface="Wingdings" charset="0"/>
        <a:buChar char="q"/>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SzPct val="60000"/>
        <a:buFont typeface="Wingdings" charset="0"/>
        <a:buChar char="n"/>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hlink"/>
        </a:buClr>
        <a:buSzPct val="95000"/>
        <a:buFont typeface="Wingdings" charset="0"/>
        <a:buChar char="w"/>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tx1"/>
        </a:buClr>
        <a:buSzPct val="65000"/>
        <a:buFont typeface="Wingdings" charset="0"/>
        <a:buChar char="n"/>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hlink"/>
        </a:buClr>
        <a:buSzPct val="60000"/>
        <a:buFont typeface="Wingdings" charset="0"/>
        <a:buChar char="n"/>
        <a:defRPr sz="2000">
          <a:solidFill>
            <a:schemeClr val="tx1"/>
          </a:solidFill>
          <a:latin typeface="+mn-lt"/>
          <a:ea typeface="ＭＳ Ｐゴシック" charset="0"/>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bin"/><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4.bin"/><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5.bin"/><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6.bin"/><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7.bin"/><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400" b="0" i="0" u="none" strike="noStrike" dirty="0">
                <a:solidFill>
                  <a:srgbClr val="000000"/>
                </a:solidFill>
                <a:effectLst/>
                <a:latin typeface="Arial" panose="020B0604020202020204" pitchFamily="34" charset="0"/>
              </a:rPr>
              <a:t>Source:</a:t>
            </a:r>
            <a:br>
              <a:rPr lang="en-US" sz="1400" b="0" i="0" u="none" strike="noStrike" dirty="0">
                <a:solidFill>
                  <a:srgbClr val="000000"/>
                </a:solidFill>
                <a:effectLst/>
                <a:latin typeface="Arial" panose="020B0604020202020204" pitchFamily="34" charset="0"/>
              </a:rPr>
            </a:br>
            <a:r>
              <a:rPr lang="en-US" sz="1400" b="0" i="0" u="none" strike="noStrike" dirty="0">
                <a:solidFill>
                  <a:srgbClr val="000000"/>
                </a:solidFill>
                <a:effectLst/>
                <a:latin typeface="Arial" panose="020B0604020202020204" pitchFamily="34" charset="0"/>
              </a:rPr>
              <a:t>Goodrich, M. T., &amp; </a:t>
            </a:r>
            <a:r>
              <a:rPr lang="en-US" sz="1400" b="0" i="0" u="none" strike="noStrike" dirty="0" err="1">
                <a:solidFill>
                  <a:srgbClr val="000000"/>
                </a:solidFill>
                <a:effectLst/>
                <a:latin typeface="Arial" panose="020B0604020202020204" pitchFamily="34" charset="0"/>
              </a:rPr>
              <a:t>Tamassia</a:t>
            </a:r>
            <a:r>
              <a:rPr lang="en-US" sz="1400" b="0" i="0" u="none" strike="noStrike" dirty="0">
                <a:solidFill>
                  <a:srgbClr val="000000"/>
                </a:solidFill>
                <a:effectLst/>
                <a:latin typeface="Arial" panose="020B0604020202020204" pitchFamily="34" charset="0"/>
              </a:rPr>
              <a:t>, R. (2015).</a:t>
            </a:r>
            <a:r>
              <a:rPr lang="en-US" sz="1400" b="0" i="1" u="none" strike="noStrike" dirty="0">
                <a:solidFill>
                  <a:srgbClr val="000000"/>
                </a:solidFill>
                <a:effectLst/>
                <a:latin typeface="Arial" panose="020B0604020202020204" pitchFamily="34" charset="0"/>
              </a:rPr>
              <a:t> Algorithm Design and Applications.</a:t>
            </a:r>
            <a:r>
              <a:rPr lang="en-US" sz="1400" b="0" i="0" u="none" strike="noStrike" dirty="0">
                <a:solidFill>
                  <a:srgbClr val="000000"/>
                </a:solidFill>
                <a:effectLst/>
                <a:latin typeface="Arial" panose="020B0604020202020204" pitchFamily="34" charset="0"/>
              </a:rPr>
              <a:t> Hoboken, NJ: Wiley.</a:t>
            </a:r>
            <a:endParaRPr lang="en-US" sz="1400" dirty="0"/>
          </a:p>
        </p:txBody>
      </p:sp>
      <p:sp>
        <p:nvSpPr>
          <p:cNvPr id="3" name="Text Placeholder 2"/>
          <p:cNvSpPr>
            <a:spLocks noGrp="1"/>
          </p:cNvSpPr>
          <p:nvPr>
            <p:ph type="body" sz="quarter" idx="15"/>
          </p:nvPr>
        </p:nvSpPr>
        <p:spPr/>
        <p:txBody>
          <a:bodyPr/>
          <a:lstStyle/>
          <a:p>
            <a:r>
              <a:rPr lang="en-US" dirty="0"/>
              <a:t>Chapter 6 Hash Tables</a:t>
            </a:r>
          </a:p>
        </p:txBody>
      </p:sp>
      <p:sp>
        <p:nvSpPr>
          <p:cNvPr id="4" name="Text Placeholder 3"/>
          <p:cNvSpPr>
            <a:spLocks noGrp="1"/>
          </p:cNvSpPr>
          <p:nvPr>
            <p:ph type="body" sz="quarter" idx="13"/>
          </p:nvPr>
        </p:nvSpPr>
        <p:spPr/>
        <p:txBody>
          <a:bodyPr/>
          <a:lstStyle/>
          <a:p>
            <a:r>
              <a:rPr lang="en-US" dirty="0"/>
              <a:t>CS 590 Algorithm</a:t>
            </a:r>
          </a:p>
          <a:p>
            <a:endParaRPr lang="en-US" dirty="0"/>
          </a:p>
        </p:txBody>
      </p:sp>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solidFill>
                  <a:srgbClr val="40458C"/>
                </a:solidFill>
              </a:rPr>
              <a:pPr eaLnBrk="1" hangingPunct="1"/>
              <a:t>10</a:t>
            </a:fld>
            <a:endParaRPr lang="en-US" sz="1400">
              <a:solidFill>
                <a:srgbClr val="40458C"/>
              </a:solidFill>
            </a:endParaRPr>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2360612"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a:solidFill>
                  <a:schemeClr val="tx2"/>
                </a:solidFill>
                <a:ea typeface="+mn-ea"/>
              </a:rPr>
              <a:t>put</a:t>
            </a:r>
            <a:r>
              <a:rPr lang="en-US" dirty="0">
                <a:ea typeface="+mn-ea"/>
              </a:rPr>
              <a:t>(k, v): insert entry (k, v) into the map M; if key k is already in M, replace its value with v.</a:t>
            </a: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99562"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150242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solidFill>
                  <a:srgbClr val="40458C"/>
                </a:solidFill>
              </a:rPr>
              <a:pPr eaLnBrk="1" hangingPunct="1"/>
              <a:t>11</a:t>
            </a:fld>
            <a:endParaRPr lang="en-US" sz="1400">
              <a:solidFill>
                <a:srgbClr val="40458C"/>
              </a:solidFill>
            </a:endParaRPr>
          </a:p>
        </p:txBody>
      </p:sp>
      <p:sp>
        <p:nvSpPr>
          <p:cNvPr id="9219" name="Rectangle 2"/>
          <p:cNvSpPr>
            <a:spLocks noGrp="1" noChangeArrowheads="1"/>
          </p:cNvSpPr>
          <p:nvPr>
            <p:ph type="title"/>
          </p:nvPr>
        </p:nvSpPr>
        <p:spPr/>
        <p:txBody>
          <a:bodyPr/>
          <a:lstStyle/>
          <a:p>
            <a:pPr eaLnBrk="1" hangingPunct="1"/>
            <a:r>
              <a:rPr lang="en-US" dirty="0">
                <a:latin typeface="Tahoma" charset="0"/>
              </a:rPr>
              <a:t>Lookup Tables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2208212" y="1600200"/>
            <a:ext cx="7924800" cy="3200400"/>
          </a:xfrm>
        </p:spPr>
        <p:txBody>
          <a:bodyPr>
            <a:normAutofit/>
          </a:bodyPr>
          <a:lstStyle/>
          <a:p>
            <a:pPr>
              <a:defRPr/>
            </a:pPr>
            <a:r>
              <a:rPr lang="en-US" sz="2400" dirty="0"/>
              <a:t>Intuitively, a map M supports the abstraction of using keys as indices with a syntax such as M[k]. </a:t>
            </a:r>
          </a:p>
          <a:p>
            <a:pPr>
              <a:defRPr/>
            </a:pPr>
            <a:r>
              <a:rPr lang="en-US" sz="2400" dirty="0">
                <a:solidFill>
                  <a:srgbClr val="FF0000"/>
                </a:solidFill>
              </a:rPr>
              <a:t>Lookup table </a:t>
            </a:r>
            <a:r>
              <a:rPr lang="en-US" sz="2400" dirty="0"/>
              <a:t>is an implementation of a Map in a restricted setting in which a map with n items uses keys that are known to be integers in a range from 0 to N </a:t>
            </a:r>
            <a:r>
              <a:rPr lang="en-US" sz="2400" b="1" dirty="0"/>
              <a:t>− </a:t>
            </a:r>
            <a:r>
              <a:rPr lang="en-US" sz="2400" dirty="0"/>
              <a:t>1, for some N </a:t>
            </a:r>
            <a:r>
              <a:rPr lang="en-US" sz="2400" b="1" dirty="0"/>
              <a:t>≥ </a:t>
            </a:r>
            <a:r>
              <a:rPr lang="en-US" sz="2400" dirty="0"/>
              <a:t>n.</a:t>
            </a:r>
          </a:p>
          <a:p>
            <a:pPr>
              <a:defRPr/>
            </a:pPr>
            <a:r>
              <a:rPr lang="en-US" sz="2400" dirty="0">
                <a:ea typeface="+mn-ea"/>
              </a:rPr>
              <a:t>Lookup table map methods (put, get, and remove) run in </a:t>
            </a:r>
            <a:r>
              <a:rPr lang="en-US" sz="2400" dirty="0">
                <a:solidFill>
                  <a:srgbClr val="FF0000"/>
                </a:solidFill>
                <a:ea typeface="+mn-ea"/>
              </a:rPr>
              <a:t>O(1)</a:t>
            </a:r>
            <a:r>
              <a:rPr lang="en-US" sz="2400" dirty="0">
                <a:ea typeface="+mn-ea"/>
              </a:rPr>
              <a:t> when its implemented as an array.</a:t>
            </a:r>
            <a:endParaRPr lang="en-US" sz="2800" dirty="0">
              <a:ea typeface="+mn-ea"/>
            </a:endParaRPr>
          </a:p>
        </p:txBody>
      </p:sp>
      <p:pic>
        <p:nvPicPr>
          <p:cNvPr id="9221"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99562" y="57150"/>
            <a:ext cx="1466850" cy="1466850"/>
          </a:xfrm>
          <a:noFill/>
        </p:spPr>
      </p:pic>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pic>
        <p:nvPicPr>
          <p:cNvPr id="92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0612" y="5029201"/>
            <a:ext cx="8001000" cy="102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61584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Tahoma" charset="0"/>
              </a:rPr>
              <a:t>More General Kinds of Keys</a:t>
            </a:r>
          </a:p>
        </p:txBody>
      </p:sp>
      <p:sp>
        <p:nvSpPr>
          <p:cNvPr id="10242" name="Content Placeholder 2" descr="Rectangle: Click to edit Master text styles&#10;Second level&#10;Third level&#10;Fourth level&#10;Fifth level"/>
          <p:cNvSpPr>
            <a:spLocks noGrp="1"/>
          </p:cNvSpPr>
          <p:nvPr>
            <p:ph idx="1"/>
          </p:nvPr>
        </p:nvSpPr>
        <p:spPr>
          <a:xfrm>
            <a:off x="2208212" y="1447800"/>
            <a:ext cx="8153400" cy="4953000"/>
          </a:xfrm>
        </p:spPr>
        <p:txBody>
          <a:bodyPr/>
          <a:lstStyle/>
          <a:p>
            <a:r>
              <a:rPr lang="en-US" sz="2800" dirty="0">
                <a:latin typeface="Tahoma" charset="0"/>
              </a:rPr>
              <a:t>But what should we do if our integer keys are not in the range from 0 to N – 1 and we want a lookup table?</a:t>
            </a:r>
          </a:p>
          <a:p>
            <a:pPr lvl="1"/>
            <a:r>
              <a:rPr lang="en-US" sz="2400" dirty="0">
                <a:latin typeface="Tahoma" charset="0"/>
              </a:rPr>
              <a:t>Use a </a:t>
            </a:r>
            <a:r>
              <a:rPr lang="en-US" sz="2400" b="1" dirty="0">
                <a:latin typeface="Tahoma" charset="0"/>
              </a:rPr>
              <a:t>hash function </a:t>
            </a:r>
            <a:r>
              <a:rPr lang="en-US" sz="2400" dirty="0">
                <a:latin typeface="Tahoma" charset="0"/>
              </a:rPr>
              <a:t>to map general keys to corresponding indices in a table.</a:t>
            </a:r>
          </a:p>
          <a:p>
            <a:pPr lvl="1"/>
            <a:r>
              <a:rPr lang="en-US" sz="2400" dirty="0">
                <a:latin typeface="Tahoma" charset="0"/>
              </a:rPr>
              <a:t>For instance, the last four digits of a Social Security number.</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dirty="0">
                <a:solidFill>
                  <a:srgbClr val="40458C"/>
                </a:solidFill>
              </a:rPr>
              <a:t>Hash Tables</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solidFill>
                  <a:srgbClr val="40458C"/>
                </a:solidFill>
              </a:rPr>
              <a:pPr eaLnBrk="1" hangingPunct="1"/>
              <a:t>12</a:t>
            </a:fld>
            <a:endParaRPr lang="en-US" sz="1400">
              <a:solidFill>
                <a:srgbClr val="40458C"/>
              </a:solidFill>
            </a:endParaRPr>
          </a:p>
        </p:txBody>
      </p:sp>
      <p:sp>
        <p:nvSpPr>
          <p:cNvPr id="10246" name="Rectangle 384"/>
          <p:cNvSpPr>
            <a:spLocks noChangeArrowheads="1"/>
          </p:cNvSpPr>
          <p:nvPr/>
        </p:nvSpPr>
        <p:spPr bwMode="auto">
          <a:xfrm>
            <a:off x="5287962" y="41148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endParaRPr lang="en-US">
              <a:solidFill>
                <a:srgbClr val="40458C"/>
              </a:solidFill>
              <a:ea typeface="ＭＳ Ｐゴシック" charset="0"/>
            </a:endParaRPr>
          </a:p>
        </p:txBody>
      </p:sp>
      <p:sp>
        <p:nvSpPr>
          <p:cNvPr id="10247" name="Rectangle 385"/>
          <p:cNvSpPr>
            <a:spLocks noChangeArrowheads="1"/>
          </p:cNvSpPr>
          <p:nvPr/>
        </p:nvSpPr>
        <p:spPr bwMode="auto">
          <a:xfrm>
            <a:off x="5287962" y="44196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0248" name="Rectangle 386"/>
          <p:cNvSpPr>
            <a:spLocks noChangeArrowheads="1"/>
          </p:cNvSpPr>
          <p:nvPr/>
        </p:nvSpPr>
        <p:spPr bwMode="auto">
          <a:xfrm>
            <a:off x="5287962" y="47244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a:solidFill>
                <a:srgbClr val="40458C"/>
              </a:solidFill>
              <a:ea typeface="ＭＳ Ｐゴシック" charset="0"/>
              <a:sym typeface="Symbol" charset="0"/>
            </a:endParaRPr>
          </a:p>
        </p:txBody>
      </p:sp>
      <p:sp>
        <p:nvSpPr>
          <p:cNvPr id="10249" name="Rectangle 387"/>
          <p:cNvSpPr>
            <a:spLocks noChangeArrowheads="1"/>
          </p:cNvSpPr>
          <p:nvPr/>
        </p:nvSpPr>
        <p:spPr bwMode="auto">
          <a:xfrm>
            <a:off x="5287962" y="50292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10250" name="Rectangle 388"/>
          <p:cNvSpPr>
            <a:spLocks noChangeArrowheads="1"/>
          </p:cNvSpPr>
          <p:nvPr/>
        </p:nvSpPr>
        <p:spPr bwMode="auto">
          <a:xfrm>
            <a:off x="5287962" y="53340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0251" name="Text Box 392"/>
          <p:cNvSpPr txBox="1">
            <a:spLocks noChangeArrowheads="1"/>
          </p:cNvSpPr>
          <p:nvPr/>
        </p:nvSpPr>
        <p:spPr bwMode="auto">
          <a:xfrm>
            <a:off x="4951412" y="4038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0</a:t>
            </a:r>
          </a:p>
        </p:txBody>
      </p:sp>
      <p:sp>
        <p:nvSpPr>
          <p:cNvPr id="10252" name="Text Box 393"/>
          <p:cNvSpPr txBox="1">
            <a:spLocks noChangeArrowheads="1"/>
          </p:cNvSpPr>
          <p:nvPr/>
        </p:nvSpPr>
        <p:spPr bwMode="auto">
          <a:xfrm>
            <a:off x="4951412" y="43434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1</a:t>
            </a:r>
          </a:p>
        </p:txBody>
      </p:sp>
      <p:sp>
        <p:nvSpPr>
          <p:cNvPr id="10253" name="Text Box 394"/>
          <p:cNvSpPr txBox="1">
            <a:spLocks noChangeArrowheads="1"/>
          </p:cNvSpPr>
          <p:nvPr/>
        </p:nvSpPr>
        <p:spPr bwMode="auto">
          <a:xfrm>
            <a:off x="4951412" y="46482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2</a:t>
            </a:r>
          </a:p>
        </p:txBody>
      </p:sp>
      <p:sp>
        <p:nvSpPr>
          <p:cNvPr id="10254" name="Text Box 395"/>
          <p:cNvSpPr txBox="1">
            <a:spLocks noChangeArrowheads="1"/>
          </p:cNvSpPr>
          <p:nvPr/>
        </p:nvSpPr>
        <p:spPr bwMode="auto">
          <a:xfrm>
            <a:off x="4951412" y="49530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3</a:t>
            </a:r>
          </a:p>
        </p:txBody>
      </p:sp>
      <p:sp>
        <p:nvSpPr>
          <p:cNvPr id="10255" name="Text Box 396"/>
          <p:cNvSpPr txBox="1">
            <a:spLocks noChangeArrowheads="1"/>
          </p:cNvSpPr>
          <p:nvPr/>
        </p:nvSpPr>
        <p:spPr bwMode="auto">
          <a:xfrm>
            <a:off x="4951412" y="52578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4</a:t>
            </a:r>
          </a:p>
        </p:txBody>
      </p:sp>
      <p:sp>
        <p:nvSpPr>
          <p:cNvPr id="10256" name="AutoShape 401"/>
          <p:cNvSpPr>
            <a:spLocks noChangeArrowheads="1"/>
          </p:cNvSpPr>
          <p:nvPr/>
        </p:nvSpPr>
        <p:spPr bwMode="auto">
          <a:xfrm>
            <a:off x="5865812" y="53340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451-229-0004</a:t>
            </a:r>
          </a:p>
        </p:txBody>
      </p:sp>
      <p:sp>
        <p:nvSpPr>
          <p:cNvPr id="10257" name="AutoShape 402"/>
          <p:cNvSpPr>
            <a:spLocks noChangeArrowheads="1"/>
          </p:cNvSpPr>
          <p:nvPr/>
        </p:nvSpPr>
        <p:spPr bwMode="auto">
          <a:xfrm>
            <a:off x="5865812" y="47244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981-101-0002</a:t>
            </a:r>
          </a:p>
        </p:txBody>
      </p:sp>
      <p:sp>
        <p:nvSpPr>
          <p:cNvPr id="10258" name="Line 403"/>
          <p:cNvSpPr>
            <a:spLocks noChangeShapeType="1"/>
          </p:cNvSpPr>
          <p:nvPr/>
        </p:nvSpPr>
        <p:spPr bwMode="auto">
          <a:xfrm>
            <a:off x="5440362" y="54864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0259" name="AutoShape 406"/>
          <p:cNvSpPr>
            <a:spLocks noChangeArrowheads="1"/>
          </p:cNvSpPr>
          <p:nvPr/>
        </p:nvSpPr>
        <p:spPr bwMode="auto">
          <a:xfrm>
            <a:off x="5865812" y="44196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025-612-0001</a:t>
            </a:r>
          </a:p>
        </p:txBody>
      </p:sp>
      <p:sp>
        <p:nvSpPr>
          <p:cNvPr id="10260" name="Line 407"/>
          <p:cNvSpPr>
            <a:spLocks noChangeShapeType="1"/>
          </p:cNvSpPr>
          <p:nvPr/>
        </p:nvSpPr>
        <p:spPr bwMode="auto">
          <a:xfrm>
            <a:off x="5440362" y="45720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0261" name="Line 408"/>
          <p:cNvSpPr>
            <a:spLocks noChangeShapeType="1"/>
          </p:cNvSpPr>
          <p:nvPr/>
        </p:nvSpPr>
        <p:spPr bwMode="auto">
          <a:xfrm>
            <a:off x="5408612" y="48768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0262" name="Text Box 20"/>
          <p:cNvSpPr txBox="1">
            <a:spLocks noChangeArrowheads="1"/>
          </p:cNvSpPr>
          <p:nvPr/>
        </p:nvSpPr>
        <p:spPr bwMode="auto">
          <a:xfrm rot="5400000">
            <a:off x="5316537" y="57308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a:t>
            </a:r>
          </a:p>
        </p:txBody>
      </p:sp>
    </p:spTree>
    <p:extLst>
      <p:ext uri="{BB962C8B-B14F-4D97-AF65-F5344CB8AC3E}">
        <p14:creationId xmlns:p14="http://schemas.microsoft.com/office/powerpoint/2010/main" val="346483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02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5D54E005-E4B0-604F-8C72-0C64F3BB6FBF}" type="slidenum">
              <a:rPr lang="en-US" sz="1400">
                <a:solidFill>
                  <a:srgbClr val="40458C"/>
                </a:solidFill>
              </a:rPr>
              <a:pPr eaLnBrk="1" hangingPunct="1"/>
              <a:t>13</a:t>
            </a:fld>
            <a:endParaRPr lang="en-US" sz="1400">
              <a:solidFill>
                <a:srgbClr val="40458C"/>
              </a:solidFill>
            </a:endParaRPr>
          </a:p>
        </p:txBody>
      </p:sp>
      <p:sp>
        <p:nvSpPr>
          <p:cNvPr id="144386" name="Rectangle 1026"/>
          <p:cNvSpPr>
            <a:spLocks noGrp="1" noChangeArrowheads="1"/>
          </p:cNvSpPr>
          <p:nvPr>
            <p:ph type="title"/>
          </p:nvPr>
        </p:nvSpPr>
        <p:spPr>
          <a:xfrm>
            <a:off x="2132012" y="381000"/>
            <a:ext cx="5715000" cy="1143000"/>
          </a:xfrm>
        </p:spPr>
        <p:txBody>
          <a:bodyPr>
            <a:normAutofit fontScale="90000"/>
          </a:bodyPr>
          <a:lstStyle/>
          <a:p>
            <a:pPr eaLnBrk="1" hangingPunct="1">
              <a:defRPr/>
            </a:pPr>
            <a:r>
              <a:rPr lang="en-US" dirty="0">
                <a:ea typeface="+mj-ea"/>
              </a:rPr>
              <a:t>Hash Functions and Hash Tables</a:t>
            </a:r>
          </a:p>
        </p:txBody>
      </p:sp>
      <p:sp>
        <p:nvSpPr>
          <p:cNvPr id="1030" name="Rectangle 1027" descr="Rectangle: Click to edit Master text styles&#10;Second level&#10;Third level&#10;Fourth level&#10;Fifth level"/>
          <p:cNvSpPr>
            <a:spLocks noGrp="1" noChangeArrowheads="1"/>
          </p:cNvSpPr>
          <p:nvPr>
            <p:ph type="body" sz="half" idx="1"/>
          </p:nvPr>
        </p:nvSpPr>
        <p:spPr>
          <a:xfrm>
            <a:off x="2208212" y="1676400"/>
            <a:ext cx="8001000" cy="2590800"/>
          </a:xfrm>
        </p:spPr>
        <p:txBody>
          <a:bodyPr/>
          <a:lstStyle/>
          <a:p>
            <a:pPr eaLnBrk="1" hangingPunct="1"/>
            <a:r>
              <a:rPr lang="en-US" sz="2400">
                <a:latin typeface="Tahoma" charset="0"/>
              </a:rPr>
              <a:t>A </a:t>
            </a:r>
            <a:r>
              <a:rPr lang="en-US" sz="2400">
                <a:solidFill>
                  <a:schemeClr val="tx2"/>
                </a:solidFill>
                <a:latin typeface="Tahoma" charset="0"/>
              </a:rPr>
              <a:t>hash function</a:t>
            </a:r>
            <a:r>
              <a:rPr lang="en-US" sz="2400">
                <a:latin typeface="Tahoma" charset="0"/>
              </a:rPr>
              <a:t> </a:t>
            </a:r>
            <a:r>
              <a:rPr lang="en-US" sz="2400" b="1" i="1">
                <a:latin typeface="Times New Roman" charset="0"/>
              </a:rPr>
              <a:t>h</a:t>
            </a:r>
            <a:r>
              <a:rPr lang="en-US" sz="2400">
                <a:latin typeface="Tahoma" charset="0"/>
              </a:rPr>
              <a:t> maps keys of a given type to integers in a fixed interval </a:t>
            </a:r>
            <a:r>
              <a:rPr lang="en-US" sz="2400">
                <a:latin typeface="Times New Roman" charset="0"/>
              </a:rPr>
              <a:t>[0,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a:t>
            </a:r>
          </a:p>
          <a:p>
            <a:pPr eaLnBrk="1" hangingPunct="1"/>
            <a:r>
              <a:rPr lang="en-US" sz="2400">
                <a:latin typeface="Verdana" charset="0"/>
              </a:rPr>
              <a:t>Example:</a:t>
            </a:r>
            <a:br>
              <a:rPr lang="en-US" sz="2400">
                <a:latin typeface="Verdana" charset="0"/>
              </a:rPr>
            </a:br>
            <a:r>
              <a:rPr lang="en-US" sz="2400">
                <a:latin typeface="Verdan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a:t>
            </a:r>
            <a:r>
              <a:rPr lang="en-US" sz="2400">
                <a:latin typeface="Symbol" charset="0"/>
              </a:rPr>
              <a:t>=</a:t>
            </a:r>
            <a:r>
              <a:rPr lang="en-US" sz="2400">
                <a:latin typeface="Times New Roman" charset="0"/>
              </a:rPr>
              <a:t> </a:t>
            </a:r>
            <a:r>
              <a:rPr lang="en-US" sz="2400" b="1" i="1">
                <a:latin typeface="Times New Roman" charset="0"/>
              </a:rPr>
              <a:t>x</a:t>
            </a:r>
            <a:r>
              <a:rPr lang="en-US" sz="2400">
                <a:latin typeface="Times New Roman" charset="0"/>
              </a:rPr>
              <a:t> mod </a:t>
            </a:r>
            <a:r>
              <a:rPr lang="en-US" sz="2400" b="1" i="1">
                <a:latin typeface="Times New Roman" charset="0"/>
              </a:rPr>
              <a:t>N</a:t>
            </a:r>
            <a:br>
              <a:rPr lang="en-US" sz="2400" b="1" i="1">
                <a:latin typeface="Times New Roman" charset="0"/>
              </a:rPr>
            </a:br>
            <a:r>
              <a:rPr lang="en-US" sz="2400">
                <a:latin typeface="Verdana" charset="0"/>
              </a:rPr>
              <a:t>is a hash function for integer keys</a:t>
            </a:r>
          </a:p>
          <a:p>
            <a:pPr eaLnBrk="1" hangingPunct="1"/>
            <a:r>
              <a:rPr lang="en-US" sz="2400">
                <a:latin typeface="Verdana" charset="0"/>
              </a:rPr>
              <a:t>The integer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Verdana" charset="0"/>
              </a:rPr>
              <a:t> is called the </a:t>
            </a:r>
            <a:r>
              <a:rPr lang="en-US" sz="2400">
                <a:solidFill>
                  <a:schemeClr val="tx2"/>
                </a:solidFill>
                <a:latin typeface="Verdana" charset="0"/>
              </a:rPr>
              <a:t>hash value</a:t>
            </a:r>
            <a:r>
              <a:rPr lang="en-US" sz="2400">
                <a:latin typeface="Verdana" charset="0"/>
              </a:rPr>
              <a:t> of key </a:t>
            </a:r>
            <a:r>
              <a:rPr lang="en-US" sz="2400" b="1" i="1">
                <a:latin typeface="Times New Roman" charset="0"/>
              </a:rPr>
              <a:t>x</a:t>
            </a:r>
          </a:p>
        </p:txBody>
      </p:sp>
      <p:sp>
        <p:nvSpPr>
          <p:cNvPr id="1031" name="Rectangle 1028" descr="Rectangle: Click to edit Master text styles&#10;Second level&#10;Third level&#10;Fourth level&#10;Fifth level"/>
          <p:cNvSpPr>
            <a:spLocks noGrp="1" noChangeArrowheads="1"/>
          </p:cNvSpPr>
          <p:nvPr>
            <p:ph type="body" sz="half" idx="2"/>
          </p:nvPr>
        </p:nvSpPr>
        <p:spPr>
          <a:xfrm>
            <a:off x="2208212" y="4191000"/>
            <a:ext cx="7848600" cy="1981200"/>
          </a:xfrm>
        </p:spPr>
        <p:txBody>
          <a:bodyPr/>
          <a:lstStyle/>
          <a:p>
            <a:pPr eaLnBrk="1" hangingPunct="1"/>
            <a:r>
              <a:rPr lang="en-US" sz="2400" dirty="0">
                <a:latin typeface="Verdana" charset="0"/>
              </a:rPr>
              <a:t>A </a:t>
            </a:r>
            <a:r>
              <a:rPr lang="en-US" sz="2400" dirty="0">
                <a:solidFill>
                  <a:schemeClr val="tx2"/>
                </a:solidFill>
                <a:latin typeface="Verdana" charset="0"/>
              </a:rPr>
              <a:t>hash table</a:t>
            </a:r>
            <a:r>
              <a:rPr lang="en-US" sz="2400" dirty="0">
                <a:latin typeface="Verdana" charset="0"/>
              </a:rPr>
              <a:t> for a given key type consists of</a:t>
            </a:r>
          </a:p>
          <a:p>
            <a:pPr lvl="1" eaLnBrk="1" hangingPunct="1"/>
            <a:r>
              <a:rPr lang="en-US" dirty="0">
                <a:latin typeface="Verdana" charset="0"/>
              </a:rPr>
              <a:t>Hash function </a:t>
            </a:r>
            <a:r>
              <a:rPr lang="en-US" b="1" i="1" dirty="0">
                <a:latin typeface="Times New Roman" charset="0"/>
              </a:rPr>
              <a:t>h</a:t>
            </a:r>
            <a:endParaRPr lang="en-US" dirty="0">
              <a:latin typeface="Tahoma" charset="0"/>
            </a:endParaRPr>
          </a:p>
          <a:p>
            <a:pPr lvl="1" eaLnBrk="1" hangingPunct="1"/>
            <a:r>
              <a:rPr lang="en-US" dirty="0">
                <a:latin typeface="Tahoma" charset="0"/>
              </a:rPr>
              <a:t>Array (called table) of size </a:t>
            </a:r>
            <a:r>
              <a:rPr lang="en-US" b="1" i="1" dirty="0">
                <a:latin typeface="Times New Roman" charset="0"/>
              </a:rPr>
              <a:t>N</a:t>
            </a:r>
          </a:p>
          <a:p>
            <a:pPr eaLnBrk="1" hangingPunct="1"/>
            <a:r>
              <a:rPr lang="en-US" sz="2400" dirty="0">
                <a:latin typeface="Tahoma" charset="0"/>
              </a:rPr>
              <a:t>When implementing a map with a hash table, the goal is to store item </a:t>
            </a:r>
            <a:r>
              <a:rPr lang="en-US" sz="2400" dirty="0">
                <a:latin typeface="Times New Roman" charset="0"/>
              </a:rPr>
              <a:t>(</a:t>
            </a:r>
            <a:r>
              <a:rPr lang="en-US" sz="2400" b="1" i="1" dirty="0">
                <a:latin typeface="Times New Roman" charset="0"/>
              </a:rPr>
              <a:t>k</a:t>
            </a:r>
            <a:r>
              <a:rPr lang="en-US" sz="2400" dirty="0">
                <a:latin typeface="Times New Roman" charset="0"/>
              </a:rPr>
              <a:t>, </a:t>
            </a:r>
            <a:r>
              <a:rPr lang="en-US" sz="2400" b="1" i="1" dirty="0">
                <a:latin typeface="Times New Roman" charset="0"/>
              </a:rPr>
              <a:t>v</a:t>
            </a:r>
            <a:r>
              <a:rPr lang="en-US" sz="2400" dirty="0">
                <a:latin typeface="Times New Roman" charset="0"/>
              </a:rPr>
              <a:t>)</a:t>
            </a:r>
            <a:r>
              <a:rPr lang="en-US" sz="2400" dirty="0">
                <a:latin typeface="Tahoma" charset="0"/>
              </a:rPr>
              <a:t> at index </a:t>
            </a:r>
            <a:r>
              <a:rPr lang="en-US" sz="2400" b="1" i="1" dirty="0" err="1">
                <a:latin typeface="Times New Roman" charset="0"/>
              </a:rPr>
              <a:t>i</a:t>
            </a:r>
            <a:r>
              <a:rPr lang="en-US" sz="2400" dirty="0">
                <a:latin typeface="Times New Roman" charset="0"/>
              </a:rPr>
              <a:t> </a:t>
            </a:r>
            <a:r>
              <a:rPr lang="en-US" sz="2400" dirty="0">
                <a:latin typeface="Symbol" charset="0"/>
              </a:rPr>
              <a:t>=</a:t>
            </a:r>
            <a:r>
              <a:rPr lang="en-US" sz="2400" dirty="0">
                <a:latin typeface="Times New Roman" charset="0"/>
              </a:rPr>
              <a:t> </a:t>
            </a:r>
            <a:r>
              <a:rPr lang="en-US" sz="2400" b="1" i="1" dirty="0">
                <a:latin typeface="Times New Roman" charset="0"/>
              </a:rPr>
              <a:t>h</a:t>
            </a:r>
            <a:r>
              <a:rPr lang="en-US" sz="2400" dirty="0">
                <a:latin typeface="Times New Roman" charset="0"/>
              </a:rPr>
              <a:t>(</a:t>
            </a:r>
            <a:r>
              <a:rPr lang="en-US" sz="2400" b="1" i="1" dirty="0">
                <a:latin typeface="Times New Roman" charset="0"/>
              </a:rPr>
              <a:t>k</a:t>
            </a:r>
            <a:r>
              <a:rPr lang="en-US" sz="2400" dirty="0">
                <a:latin typeface="Times New Roman" charset="0"/>
              </a:rPr>
              <a:t>)</a:t>
            </a:r>
            <a:endParaRPr lang="en-US" dirty="0">
              <a:latin typeface="Verdana" charset="0"/>
            </a:endParaRPr>
          </a:p>
        </p:txBody>
      </p:sp>
      <p:graphicFrame>
        <p:nvGraphicFramePr>
          <p:cNvPr id="1026" name="Object 1030"/>
          <p:cNvGraphicFramePr>
            <a:graphicFrameLocks noChangeAspect="1"/>
          </p:cNvGraphicFramePr>
          <p:nvPr/>
        </p:nvGraphicFramePr>
        <p:xfrm>
          <a:off x="8280400" y="130176"/>
          <a:ext cx="1928812" cy="1622425"/>
        </p:xfrm>
        <a:graphic>
          <a:graphicData uri="http://schemas.openxmlformats.org/presentationml/2006/ole">
            <mc:AlternateContent xmlns:mc="http://schemas.openxmlformats.org/markup-compatibility/2006">
              <mc:Choice xmlns:v="urn:schemas-microsoft-com:vml" Requires="v">
                <p:oleObj name="Clip" r:id="rId2" imgW="4674960" imgH="3934080" progId="MS_ClipArt_Gallery.2">
                  <p:embed/>
                </p:oleObj>
              </mc:Choice>
              <mc:Fallback>
                <p:oleObj name="Clip" r:id="rId2" imgW="4674960" imgH="393408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30176"/>
                        <a:ext cx="1928812" cy="1622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5046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433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8773658-3948-9A40-92D0-7A6F00EA8B40}" type="slidenum">
              <a:rPr lang="en-US" sz="1400">
                <a:solidFill>
                  <a:srgbClr val="40458C"/>
                </a:solidFill>
              </a:rPr>
              <a:pPr eaLnBrk="1" hangingPunct="1"/>
              <a:t>14</a:t>
            </a:fld>
            <a:endParaRPr lang="en-US" sz="1400">
              <a:solidFill>
                <a:srgbClr val="40458C"/>
              </a:solidFill>
            </a:endParaRPr>
          </a:p>
        </p:txBody>
      </p:sp>
      <p:sp>
        <p:nvSpPr>
          <p:cNvPr id="14340" name="Rectangle 2"/>
          <p:cNvSpPr>
            <a:spLocks noGrp="1" noChangeArrowheads="1"/>
          </p:cNvSpPr>
          <p:nvPr>
            <p:ph type="title"/>
          </p:nvPr>
        </p:nvSpPr>
        <p:spPr/>
        <p:txBody>
          <a:bodyPr/>
          <a:lstStyle/>
          <a:p>
            <a:pPr eaLnBrk="1" hangingPunct="1"/>
            <a:r>
              <a:rPr lang="en-US">
                <a:latin typeface="Tahoma" charset="0"/>
              </a:rPr>
              <a:t>Example</a:t>
            </a:r>
          </a:p>
        </p:txBody>
      </p:sp>
      <p:sp>
        <p:nvSpPr>
          <p:cNvPr id="14341" name="Rectangle 3" descr="Rectangle: Click to edit Master text styles&#10;Second level&#10;Third level&#10;Fourth level&#10;Fifth level"/>
          <p:cNvSpPr>
            <a:spLocks noGrp="1" noChangeArrowheads="1"/>
          </p:cNvSpPr>
          <p:nvPr>
            <p:ph type="body" idx="1"/>
          </p:nvPr>
        </p:nvSpPr>
        <p:spPr>
          <a:xfrm>
            <a:off x="2208212" y="1828800"/>
            <a:ext cx="4343400" cy="4419600"/>
          </a:xfrm>
        </p:spPr>
        <p:txBody>
          <a:bodyPr/>
          <a:lstStyle/>
          <a:p>
            <a:pPr eaLnBrk="1" hangingPunct="1"/>
            <a:r>
              <a:rPr lang="en-US" sz="2400">
                <a:latin typeface="Tahoma" charset="0"/>
              </a:rPr>
              <a:t>We design a hash table for a map storing entries as (SSN, Name), where SSN (social security number) is a nine-digit positive integer</a:t>
            </a:r>
          </a:p>
          <a:p>
            <a:pPr eaLnBrk="1" hangingPunct="1"/>
            <a:r>
              <a:rPr lang="en-US" sz="2400">
                <a:latin typeface="Tahoma" charset="0"/>
              </a:rPr>
              <a:t>Our hash table uses an array of size</a:t>
            </a:r>
            <a:r>
              <a:rPr lang="en-US" sz="2400">
                <a:latin typeface="Times New Roman" charset="0"/>
              </a:rPr>
              <a:t>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10,000</a:t>
            </a:r>
            <a:r>
              <a:rPr lang="en-US" sz="2400">
                <a:latin typeface="Tahoma" charset="0"/>
              </a:rPr>
              <a:t> and the hash function</a:t>
            </a:r>
            <a:br>
              <a:rPr lang="en-US" sz="2400">
                <a:latin typeface="Tahoma" charset="0"/>
              </a:rPr>
            </a:b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Symbol" charset="0"/>
              </a:rPr>
              <a:t> = </a:t>
            </a:r>
            <a:r>
              <a:rPr lang="en-US" sz="2400">
                <a:latin typeface="Times New Roman" charset="0"/>
              </a:rPr>
              <a:t>last four digits of </a:t>
            </a:r>
            <a:r>
              <a:rPr lang="en-US" sz="2400" b="1" i="1">
                <a:latin typeface="Times New Roman" charset="0"/>
              </a:rPr>
              <a:t>x</a:t>
            </a:r>
          </a:p>
        </p:txBody>
      </p:sp>
      <p:grpSp>
        <p:nvGrpSpPr>
          <p:cNvPr id="14342" name="Group 30"/>
          <p:cNvGrpSpPr>
            <a:grpSpLocks/>
          </p:cNvGrpSpPr>
          <p:nvPr/>
        </p:nvGrpSpPr>
        <p:grpSpPr bwMode="auto">
          <a:xfrm>
            <a:off x="6780212" y="1828800"/>
            <a:ext cx="2978150" cy="3200400"/>
            <a:chOff x="2496" y="1488"/>
            <a:chExt cx="1876" cy="2016"/>
          </a:xfrm>
        </p:grpSpPr>
        <p:sp>
          <p:nvSpPr>
            <p:cNvPr id="14344" name="Rectangle 4"/>
            <p:cNvSpPr>
              <a:spLocks noChangeArrowheads="1"/>
            </p:cNvSpPr>
            <p:nvPr/>
          </p:nvSpPr>
          <p:spPr bwMode="auto">
            <a:xfrm>
              <a:off x="2996" y="153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endParaRPr lang="en-US">
                <a:solidFill>
                  <a:srgbClr val="40458C"/>
                </a:solidFill>
                <a:ea typeface="ＭＳ Ｐゴシック" charset="0"/>
              </a:endParaRPr>
            </a:p>
          </p:txBody>
        </p:sp>
        <p:sp>
          <p:nvSpPr>
            <p:cNvPr id="14345" name="Rectangle 5"/>
            <p:cNvSpPr>
              <a:spLocks noChangeArrowheads="1"/>
            </p:cNvSpPr>
            <p:nvPr/>
          </p:nvSpPr>
          <p:spPr bwMode="auto">
            <a:xfrm>
              <a:off x="2996" y="172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46" name="Rectangle 6"/>
            <p:cNvSpPr>
              <a:spLocks noChangeArrowheads="1"/>
            </p:cNvSpPr>
            <p:nvPr/>
          </p:nvSpPr>
          <p:spPr bwMode="auto">
            <a:xfrm>
              <a:off x="2996" y="192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a:solidFill>
                  <a:srgbClr val="40458C"/>
                </a:solidFill>
                <a:ea typeface="ＭＳ Ｐゴシック" charset="0"/>
                <a:sym typeface="Symbol" charset="0"/>
              </a:endParaRPr>
            </a:p>
          </p:txBody>
        </p:sp>
        <p:sp>
          <p:nvSpPr>
            <p:cNvPr id="14347" name="Rectangle 7"/>
            <p:cNvSpPr>
              <a:spLocks noChangeArrowheads="1"/>
            </p:cNvSpPr>
            <p:nvPr/>
          </p:nvSpPr>
          <p:spPr bwMode="auto">
            <a:xfrm>
              <a:off x="2996" y="211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14348" name="Rectangle 8"/>
            <p:cNvSpPr>
              <a:spLocks noChangeArrowheads="1"/>
            </p:cNvSpPr>
            <p:nvPr/>
          </p:nvSpPr>
          <p:spPr bwMode="auto">
            <a:xfrm>
              <a:off x="2996" y="230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49" name="Rectangle 9"/>
            <p:cNvSpPr>
              <a:spLocks noChangeArrowheads="1"/>
            </p:cNvSpPr>
            <p:nvPr/>
          </p:nvSpPr>
          <p:spPr bwMode="auto">
            <a:xfrm>
              <a:off x="2996" y="307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50" name="Rectangle 10"/>
            <p:cNvSpPr>
              <a:spLocks noChangeArrowheads="1"/>
            </p:cNvSpPr>
            <p:nvPr/>
          </p:nvSpPr>
          <p:spPr bwMode="auto">
            <a:xfrm>
              <a:off x="2996" y="288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14351" name="Rectangle 11"/>
            <p:cNvSpPr>
              <a:spLocks noChangeArrowheads="1"/>
            </p:cNvSpPr>
            <p:nvPr/>
          </p:nvSpPr>
          <p:spPr bwMode="auto">
            <a:xfrm>
              <a:off x="2996" y="326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14352" name="Text Box 12"/>
            <p:cNvSpPr txBox="1">
              <a:spLocks noChangeArrowheads="1"/>
            </p:cNvSpPr>
            <p:nvPr/>
          </p:nvSpPr>
          <p:spPr bwMode="auto">
            <a:xfrm>
              <a:off x="2784" y="1488"/>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0</a:t>
              </a:r>
            </a:p>
          </p:txBody>
        </p:sp>
        <p:sp>
          <p:nvSpPr>
            <p:cNvPr id="14353" name="Text Box 13"/>
            <p:cNvSpPr txBox="1">
              <a:spLocks noChangeArrowheads="1"/>
            </p:cNvSpPr>
            <p:nvPr/>
          </p:nvSpPr>
          <p:spPr bwMode="auto">
            <a:xfrm>
              <a:off x="2784" y="1680"/>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1</a:t>
              </a:r>
            </a:p>
          </p:txBody>
        </p:sp>
        <p:sp>
          <p:nvSpPr>
            <p:cNvPr id="14354" name="Text Box 14"/>
            <p:cNvSpPr txBox="1">
              <a:spLocks noChangeArrowheads="1"/>
            </p:cNvSpPr>
            <p:nvPr/>
          </p:nvSpPr>
          <p:spPr bwMode="auto">
            <a:xfrm>
              <a:off x="2784" y="1872"/>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2</a:t>
              </a:r>
            </a:p>
          </p:txBody>
        </p:sp>
        <p:sp>
          <p:nvSpPr>
            <p:cNvPr id="14355" name="Text Box 15"/>
            <p:cNvSpPr txBox="1">
              <a:spLocks noChangeArrowheads="1"/>
            </p:cNvSpPr>
            <p:nvPr/>
          </p:nvSpPr>
          <p:spPr bwMode="auto">
            <a:xfrm>
              <a:off x="2784" y="2064"/>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3</a:t>
              </a:r>
            </a:p>
          </p:txBody>
        </p:sp>
        <p:sp>
          <p:nvSpPr>
            <p:cNvPr id="14356" name="Text Box 16"/>
            <p:cNvSpPr txBox="1">
              <a:spLocks noChangeArrowheads="1"/>
            </p:cNvSpPr>
            <p:nvPr/>
          </p:nvSpPr>
          <p:spPr bwMode="auto">
            <a:xfrm>
              <a:off x="2784" y="2256"/>
              <a:ext cx="21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4</a:t>
              </a:r>
            </a:p>
          </p:txBody>
        </p:sp>
        <p:sp>
          <p:nvSpPr>
            <p:cNvPr id="14357" name="Text Box 17"/>
            <p:cNvSpPr txBox="1">
              <a:spLocks noChangeArrowheads="1"/>
            </p:cNvSpPr>
            <p:nvPr/>
          </p:nvSpPr>
          <p:spPr bwMode="auto">
            <a:xfrm>
              <a:off x="2496" y="2832"/>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r" eaLnBrk="1" fontAlgn="base" hangingPunct="1">
                <a:spcBef>
                  <a:spcPct val="0"/>
                </a:spcBef>
                <a:spcAft>
                  <a:spcPct val="0"/>
                </a:spcAft>
              </a:pPr>
              <a:r>
                <a:rPr lang="en-US">
                  <a:solidFill>
                    <a:srgbClr val="40458C"/>
                  </a:solidFill>
                  <a:latin typeface="Times New Roman" charset="0"/>
                </a:rPr>
                <a:t>9997</a:t>
              </a:r>
            </a:p>
          </p:txBody>
        </p:sp>
        <p:sp>
          <p:nvSpPr>
            <p:cNvPr id="14358" name="Text Box 18"/>
            <p:cNvSpPr txBox="1">
              <a:spLocks noChangeArrowheads="1"/>
            </p:cNvSpPr>
            <p:nvPr/>
          </p:nvSpPr>
          <p:spPr bwMode="auto">
            <a:xfrm>
              <a:off x="2496" y="3024"/>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9998</a:t>
              </a:r>
            </a:p>
          </p:txBody>
        </p:sp>
        <p:sp>
          <p:nvSpPr>
            <p:cNvPr id="14359" name="Text Box 19"/>
            <p:cNvSpPr txBox="1">
              <a:spLocks noChangeArrowheads="1"/>
            </p:cNvSpPr>
            <p:nvPr/>
          </p:nvSpPr>
          <p:spPr bwMode="auto">
            <a:xfrm>
              <a:off x="2496" y="3216"/>
              <a:ext cx="50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9999</a:t>
              </a:r>
            </a:p>
          </p:txBody>
        </p:sp>
        <p:sp>
          <p:nvSpPr>
            <p:cNvPr id="14360" name="Text Box 20"/>
            <p:cNvSpPr txBox="1">
              <a:spLocks noChangeArrowheads="1"/>
            </p:cNvSpPr>
            <p:nvPr/>
          </p:nvSpPr>
          <p:spPr bwMode="auto">
            <a:xfrm rot="5400000">
              <a:off x="2986" y="2542"/>
              <a:ext cx="30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a:t>
              </a:r>
            </a:p>
          </p:txBody>
        </p:sp>
        <p:sp>
          <p:nvSpPr>
            <p:cNvPr id="14361" name="AutoShape 21"/>
            <p:cNvSpPr>
              <a:spLocks noChangeArrowheads="1"/>
            </p:cNvSpPr>
            <p:nvPr/>
          </p:nvSpPr>
          <p:spPr bwMode="auto">
            <a:xfrm>
              <a:off x="3360" y="2304"/>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451-229-0004</a:t>
              </a:r>
            </a:p>
          </p:txBody>
        </p:sp>
        <p:sp>
          <p:nvSpPr>
            <p:cNvPr id="14362" name="AutoShape 22"/>
            <p:cNvSpPr>
              <a:spLocks noChangeArrowheads="1"/>
            </p:cNvSpPr>
            <p:nvPr/>
          </p:nvSpPr>
          <p:spPr bwMode="auto">
            <a:xfrm>
              <a:off x="3360" y="1920"/>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981-101-0002</a:t>
              </a:r>
            </a:p>
          </p:txBody>
        </p:sp>
        <p:sp>
          <p:nvSpPr>
            <p:cNvPr id="14363" name="Line 24"/>
            <p:cNvSpPr>
              <a:spLocks noChangeShapeType="1"/>
            </p:cNvSpPr>
            <p:nvPr/>
          </p:nvSpPr>
          <p:spPr bwMode="auto">
            <a:xfrm>
              <a:off x="3092" y="2400"/>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64" name="AutoShape 25"/>
            <p:cNvSpPr>
              <a:spLocks noChangeArrowheads="1"/>
            </p:cNvSpPr>
            <p:nvPr/>
          </p:nvSpPr>
          <p:spPr bwMode="auto">
            <a:xfrm>
              <a:off x="3364" y="3072"/>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200-751-9998</a:t>
              </a:r>
            </a:p>
          </p:txBody>
        </p:sp>
        <p:sp>
          <p:nvSpPr>
            <p:cNvPr id="14365" name="Line 26"/>
            <p:cNvSpPr>
              <a:spLocks noChangeShapeType="1"/>
            </p:cNvSpPr>
            <p:nvPr/>
          </p:nvSpPr>
          <p:spPr bwMode="auto">
            <a:xfrm>
              <a:off x="3096" y="3168"/>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66" name="AutoShape 27"/>
            <p:cNvSpPr>
              <a:spLocks noChangeArrowheads="1"/>
            </p:cNvSpPr>
            <p:nvPr/>
          </p:nvSpPr>
          <p:spPr bwMode="auto">
            <a:xfrm>
              <a:off x="3360" y="1728"/>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025-612-0001</a:t>
              </a:r>
            </a:p>
          </p:txBody>
        </p:sp>
        <p:sp>
          <p:nvSpPr>
            <p:cNvPr id="14367" name="Line 28"/>
            <p:cNvSpPr>
              <a:spLocks noChangeShapeType="1"/>
            </p:cNvSpPr>
            <p:nvPr/>
          </p:nvSpPr>
          <p:spPr bwMode="auto">
            <a:xfrm>
              <a:off x="3092" y="1824"/>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4368" name="Line 29"/>
            <p:cNvSpPr>
              <a:spLocks noChangeShapeType="1"/>
            </p:cNvSpPr>
            <p:nvPr/>
          </p:nvSpPr>
          <p:spPr bwMode="auto">
            <a:xfrm>
              <a:off x="3072" y="201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sp>
        <p:nvSpPr>
          <p:cNvPr id="14343" name="Date Placeholder 31"/>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64849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205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964AD76-D02D-9943-A761-B47B0E978146}" type="slidenum">
              <a:rPr lang="en-US" sz="1400">
                <a:solidFill>
                  <a:srgbClr val="40458C"/>
                </a:solidFill>
              </a:rPr>
              <a:pPr eaLnBrk="1" hangingPunct="1"/>
              <a:t>15</a:t>
            </a:fld>
            <a:endParaRPr lang="en-US" sz="1400">
              <a:solidFill>
                <a:srgbClr val="40458C"/>
              </a:solidFill>
            </a:endParaRPr>
          </a:p>
        </p:txBody>
      </p:sp>
      <p:sp>
        <p:nvSpPr>
          <p:cNvPr id="2053" name="Rectangle 2"/>
          <p:cNvSpPr>
            <a:spLocks noGrp="1" noChangeArrowheads="1"/>
          </p:cNvSpPr>
          <p:nvPr>
            <p:ph type="title"/>
          </p:nvPr>
        </p:nvSpPr>
        <p:spPr/>
        <p:txBody>
          <a:bodyPr/>
          <a:lstStyle/>
          <a:p>
            <a:pPr eaLnBrk="1" hangingPunct="1"/>
            <a:r>
              <a:rPr lang="en-US">
                <a:latin typeface="Tahoma" charset="0"/>
              </a:rPr>
              <a:t>Hash Functions</a:t>
            </a:r>
          </a:p>
        </p:txBody>
      </p:sp>
      <p:sp>
        <p:nvSpPr>
          <p:cNvPr id="2054" name="Rectangle 3" descr="Rectangle: Click to edit Master text styles&#10;Second level&#10;Third level&#10;Fourth level&#10;Fifth level"/>
          <p:cNvSpPr>
            <a:spLocks noGrp="1" noChangeArrowheads="1"/>
          </p:cNvSpPr>
          <p:nvPr>
            <p:ph type="body" sz="half" idx="1"/>
          </p:nvPr>
        </p:nvSpPr>
        <p:spPr>
          <a:xfrm>
            <a:off x="2208212" y="2057400"/>
            <a:ext cx="4419600" cy="4267200"/>
          </a:xfrm>
        </p:spPr>
        <p:txBody>
          <a:bodyPr/>
          <a:lstStyle/>
          <a:p>
            <a:pPr eaLnBrk="1" hangingPunct="1"/>
            <a:r>
              <a:rPr lang="en-US">
                <a:latin typeface="Tahoma" charset="0"/>
              </a:rPr>
              <a:t>A hash function is usually specified as the composition of two functions:</a:t>
            </a:r>
          </a:p>
          <a:p>
            <a:pPr eaLnBrk="1" hangingPunct="1">
              <a:buFont typeface="Wingdings" charset="0"/>
              <a:buNone/>
            </a:pPr>
            <a:r>
              <a:rPr lang="en-US">
                <a:latin typeface="Tahoma" charset="0"/>
              </a:rPr>
              <a:t>	</a:t>
            </a:r>
            <a:r>
              <a:rPr lang="en-US">
                <a:solidFill>
                  <a:schemeClr val="tx2"/>
                </a:solidFill>
                <a:latin typeface="Tahoma" charset="0"/>
              </a:rPr>
              <a:t>Hash code</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1</a:t>
            </a:r>
            <a:r>
              <a:rPr lang="en-US">
                <a:latin typeface="Times New Roman" charset="0"/>
              </a:rPr>
              <a:t>:</a:t>
            </a:r>
            <a:r>
              <a:rPr lang="en-US">
                <a:latin typeface="Tahoma" charset="0"/>
              </a:rPr>
              <a:t> </a:t>
            </a:r>
            <a:r>
              <a:rPr lang="en-US">
                <a:latin typeface="Times New Roman" charset="0"/>
              </a:rPr>
              <a:t>keys</a:t>
            </a:r>
            <a:r>
              <a:rPr lang="en-US">
                <a:latin typeface="Tahoma" charset="0"/>
              </a:rPr>
              <a:t> </a:t>
            </a:r>
            <a:r>
              <a:rPr lang="en-US">
                <a:latin typeface="Symbol" charset="0"/>
                <a:sym typeface="Symbol" charset="0"/>
              </a:rPr>
              <a:t></a:t>
            </a:r>
            <a:r>
              <a:rPr lang="en-US">
                <a:latin typeface="Tahoma" charset="0"/>
              </a:rPr>
              <a:t> </a:t>
            </a:r>
            <a:r>
              <a:rPr lang="en-US">
                <a:latin typeface="Times New Roman" charset="0"/>
              </a:rPr>
              <a:t>integers</a:t>
            </a:r>
          </a:p>
          <a:p>
            <a:pPr eaLnBrk="1" hangingPunct="1">
              <a:buFont typeface="Wingdings" charset="0"/>
              <a:buNone/>
            </a:pPr>
            <a:r>
              <a:rPr lang="en-US">
                <a:solidFill>
                  <a:schemeClr val="tx2"/>
                </a:solidFill>
                <a:latin typeface="Tahoma" charset="0"/>
              </a:rPr>
              <a:t>	Compression function</a:t>
            </a:r>
            <a:r>
              <a:rPr lang="en-US">
                <a:latin typeface="Tahoma" charset="0"/>
              </a:rPr>
              <a:t>:</a:t>
            </a:r>
            <a:br>
              <a:rPr lang="en-US">
                <a:latin typeface="Tahoma" charset="0"/>
              </a:rPr>
            </a:br>
            <a:r>
              <a:rPr lang="en-US">
                <a:latin typeface="Tahoma" charset="0"/>
              </a:rPr>
              <a:t>  </a:t>
            </a:r>
            <a:r>
              <a:rPr lang="en-US" b="1" i="1">
                <a:latin typeface="Times New Roman" charset="0"/>
              </a:rPr>
              <a:t>h</a:t>
            </a:r>
            <a:r>
              <a:rPr lang="en-US" baseline="-25000">
                <a:latin typeface="Times New Roman" charset="0"/>
              </a:rPr>
              <a:t>2</a:t>
            </a:r>
            <a:r>
              <a:rPr lang="en-US">
                <a:latin typeface="Times New Roman" charset="0"/>
              </a:rPr>
              <a:t>: integers</a:t>
            </a:r>
            <a:r>
              <a:rPr lang="en-US">
                <a:latin typeface="Tahoma" charset="0"/>
              </a:rPr>
              <a:t> </a:t>
            </a:r>
            <a:r>
              <a:rPr lang="en-US">
                <a:latin typeface="Symbol" charset="0"/>
                <a:sym typeface="Symbol" charset="0"/>
              </a:rPr>
              <a:t></a:t>
            </a:r>
            <a:r>
              <a:rPr lang="en-US">
                <a:latin typeface="Times New Roman" charset="0"/>
              </a:rPr>
              <a:t> [0, </a:t>
            </a:r>
            <a:r>
              <a:rPr lang="en-US" b="1" i="1">
                <a:latin typeface="Times New Roman" charset="0"/>
              </a:rPr>
              <a:t>N</a:t>
            </a:r>
            <a:r>
              <a:rPr lang="en-US" b="1" i="1">
                <a:latin typeface="Symbol" charset="0"/>
              </a:rPr>
              <a:t> </a:t>
            </a:r>
            <a:r>
              <a:rPr lang="en-US">
                <a:latin typeface="Symbol" charset="0"/>
              </a:rPr>
              <a:t>- </a:t>
            </a:r>
            <a:r>
              <a:rPr lang="en-US">
                <a:latin typeface="Times New Roman" charset="0"/>
              </a:rPr>
              <a:t>1]</a:t>
            </a:r>
          </a:p>
        </p:txBody>
      </p:sp>
      <p:sp>
        <p:nvSpPr>
          <p:cNvPr id="2055" name="Rectangle 4" descr="Rectangle: Click to edit Master text styles&#10;Second level&#10;Third level&#10;Fourth level&#10;Fifth level"/>
          <p:cNvSpPr>
            <a:spLocks noGrp="1" noChangeArrowheads="1"/>
          </p:cNvSpPr>
          <p:nvPr>
            <p:ph type="body" sz="half" idx="2"/>
          </p:nvPr>
        </p:nvSpPr>
        <p:spPr>
          <a:xfrm>
            <a:off x="6704012" y="2057400"/>
            <a:ext cx="3505200" cy="4495800"/>
          </a:xfrm>
        </p:spPr>
        <p:txBody>
          <a:bodyPr/>
          <a:lstStyle/>
          <a:p>
            <a:pPr eaLnBrk="1" hangingPunct="1"/>
            <a:r>
              <a:rPr lang="en-US" sz="2400">
                <a:latin typeface="Tahoma" charset="0"/>
              </a:rPr>
              <a:t>The hash code is applied first, and the compression function is applied next on the result, i.e., </a:t>
            </a:r>
            <a:br>
              <a:rPr lang="en-US" sz="2400">
                <a:latin typeface="Tahoma" charset="0"/>
              </a:rPr>
            </a:br>
            <a:r>
              <a:rPr lang="en-US" sz="2400">
                <a:latin typeface="Tahom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 </a:t>
            </a:r>
            <a:r>
              <a:rPr lang="en-US" sz="2400" b="1" i="1">
                <a:latin typeface="Times New Roman" charset="0"/>
              </a:rPr>
              <a:t>h</a:t>
            </a:r>
            <a:r>
              <a:rPr lang="en-US" sz="2400" baseline="-25000">
                <a:latin typeface="Times New Roman" charset="0"/>
              </a:rPr>
              <a:t>2</a:t>
            </a:r>
            <a:r>
              <a:rPr lang="en-US" sz="2400">
                <a:latin typeface="Times New Roman" charset="0"/>
              </a:rPr>
              <a:t>(</a:t>
            </a:r>
            <a:r>
              <a:rPr lang="en-US" sz="2400" b="1" i="1">
                <a:latin typeface="Times New Roman" charset="0"/>
              </a:rPr>
              <a:t>h</a:t>
            </a:r>
            <a:r>
              <a:rPr lang="en-US" sz="2400" baseline="-25000">
                <a:latin typeface="Times New Roman" charset="0"/>
              </a:rPr>
              <a:t>1</a:t>
            </a:r>
            <a:r>
              <a:rPr lang="en-US" sz="2400">
                <a:latin typeface="Times New Roman" charset="0"/>
              </a:rPr>
              <a:t>(</a:t>
            </a:r>
            <a:r>
              <a:rPr lang="en-US" sz="2400" b="1" i="1">
                <a:latin typeface="Times New Roman" charset="0"/>
              </a:rPr>
              <a:t>x</a:t>
            </a:r>
            <a:r>
              <a:rPr lang="en-US" sz="2400">
                <a:latin typeface="Times New Roman" charset="0"/>
              </a:rPr>
              <a:t>))</a:t>
            </a:r>
          </a:p>
          <a:p>
            <a:pPr eaLnBrk="1" hangingPunct="1"/>
            <a:r>
              <a:rPr lang="en-US" sz="2400">
                <a:latin typeface="Tahoma" charset="0"/>
              </a:rPr>
              <a:t>The goal of the hash function is to  </a:t>
            </a:r>
            <a:r>
              <a:rPr lang="ja-JP" altLang="en-US" sz="2400">
                <a:latin typeface="Tahoma" charset="0"/>
              </a:rPr>
              <a:t>“</a:t>
            </a:r>
            <a:r>
              <a:rPr lang="en-US" sz="2400">
                <a:latin typeface="Tahoma" charset="0"/>
              </a:rPr>
              <a:t>disperse</a:t>
            </a:r>
            <a:r>
              <a:rPr lang="ja-JP" altLang="en-US" sz="2400">
                <a:latin typeface="Tahoma" charset="0"/>
              </a:rPr>
              <a:t>”</a:t>
            </a:r>
            <a:r>
              <a:rPr lang="en-US" sz="2400">
                <a:latin typeface="Tahoma" charset="0"/>
              </a:rPr>
              <a:t> the keys in an apparently random way</a:t>
            </a:r>
          </a:p>
        </p:txBody>
      </p:sp>
      <p:graphicFrame>
        <p:nvGraphicFramePr>
          <p:cNvPr id="2050" name="Object 5"/>
          <p:cNvGraphicFramePr>
            <a:graphicFrameLocks noChangeAspect="1"/>
          </p:cNvGraphicFramePr>
          <p:nvPr/>
        </p:nvGraphicFramePr>
        <p:xfrm>
          <a:off x="8761412" y="228600"/>
          <a:ext cx="1563688" cy="1828800"/>
        </p:xfrm>
        <a:graphic>
          <a:graphicData uri="http://schemas.openxmlformats.org/presentationml/2006/ole">
            <mc:AlternateContent xmlns:mc="http://schemas.openxmlformats.org/markup-compatibility/2006">
              <mc:Choice xmlns:v="urn:schemas-microsoft-com:vml" Requires="v">
                <p:oleObj name="Clip" r:id="rId2" imgW="1585440" imgH="1854720" progId="MS_ClipArt_Gallery.2">
                  <p:embed/>
                </p:oleObj>
              </mc:Choice>
              <mc:Fallback>
                <p:oleObj name="Clip" r:id="rId2" imgW="1585440" imgH="185472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412" y="228600"/>
                        <a:ext cx="1563688" cy="1828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5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03921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3076"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E57774F-E9BA-1745-9917-D2BABAEDC4AB}" type="slidenum">
              <a:rPr lang="en-US" sz="1400">
                <a:solidFill>
                  <a:srgbClr val="40458C"/>
                </a:solidFill>
              </a:rPr>
              <a:pPr eaLnBrk="1" hangingPunct="1"/>
              <a:t>16</a:t>
            </a:fld>
            <a:endParaRPr lang="en-US" sz="1400">
              <a:solidFill>
                <a:srgbClr val="40458C"/>
              </a:solidFill>
            </a:endParaRPr>
          </a:p>
        </p:txBody>
      </p:sp>
      <p:sp>
        <p:nvSpPr>
          <p:cNvPr id="3077" name="Rectangle 2"/>
          <p:cNvSpPr>
            <a:spLocks noGrp="1" noChangeArrowheads="1"/>
          </p:cNvSpPr>
          <p:nvPr>
            <p:ph type="title"/>
          </p:nvPr>
        </p:nvSpPr>
        <p:spPr>
          <a:xfrm>
            <a:off x="2055812" y="304800"/>
            <a:ext cx="6477000" cy="1143000"/>
          </a:xfrm>
        </p:spPr>
        <p:txBody>
          <a:bodyPr/>
          <a:lstStyle/>
          <a:p>
            <a:pPr eaLnBrk="1" hangingPunct="1"/>
            <a:r>
              <a:rPr lang="en-US">
                <a:latin typeface="Tahoma" charset="0"/>
              </a:rPr>
              <a:t>Hash Codes</a:t>
            </a:r>
            <a:endParaRPr lang="en-US">
              <a:latin typeface="Tahoma" charset="0"/>
              <a:cs typeface="Tahoma" charset="0"/>
            </a:endParaRPr>
          </a:p>
        </p:txBody>
      </p:sp>
      <p:sp>
        <p:nvSpPr>
          <p:cNvPr id="147459" name="Rectangle 3" descr="Rectangle: Click to edit Master text styles&#10;Second level&#10;Third level&#10;Fourth level&#10;Fifth level"/>
          <p:cNvSpPr>
            <a:spLocks noGrp="1" noChangeArrowheads="1"/>
          </p:cNvSpPr>
          <p:nvPr>
            <p:ph type="body" sz="half" idx="1"/>
          </p:nvPr>
        </p:nvSpPr>
        <p:spPr>
          <a:xfrm>
            <a:off x="2284412" y="1600200"/>
            <a:ext cx="4267200" cy="4800600"/>
          </a:xfrm>
        </p:spPr>
        <p:txBody>
          <a:bodyPr>
            <a:normAutofit lnSpcReduction="10000"/>
          </a:bodyPr>
          <a:lstStyle/>
          <a:p>
            <a:pPr eaLnBrk="1" hangingPunct="1">
              <a:lnSpc>
                <a:spcPct val="110000"/>
              </a:lnSpc>
              <a:buFont typeface="Wingdings" pitchFamily="2" charset="2"/>
              <a:buChar char="q"/>
              <a:defRPr/>
            </a:pPr>
            <a:r>
              <a:rPr lang="en-US" sz="2000" dirty="0">
                <a:ea typeface="+mn-ea"/>
              </a:rPr>
              <a:t>We can assume any </a:t>
            </a:r>
            <a:r>
              <a:rPr lang="en-US" sz="2000" dirty="0">
                <a:solidFill>
                  <a:srgbClr val="FF0000"/>
                </a:solidFill>
                <a:ea typeface="+mn-ea"/>
              </a:rPr>
              <a:t>key</a:t>
            </a:r>
            <a:r>
              <a:rPr lang="en-US" sz="2000" dirty="0">
                <a:ea typeface="+mn-ea"/>
              </a:rPr>
              <a:t> is a binary string.</a:t>
            </a:r>
          </a:p>
          <a:p>
            <a:pPr eaLnBrk="1" hangingPunct="1">
              <a:lnSpc>
                <a:spcPct val="110000"/>
              </a:lnSpc>
              <a:buFont typeface="Wingdings" pitchFamily="2" charset="2"/>
              <a:buChar char="q"/>
              <a:defRPr/>
            </a:pPr>
            <a:r>
              <a:rPr lang="en-US" sz="2000" dirty="0">
                <a:solidFill>
                  <a:schemeClr val="tx2"/>
                </a:solidFill>
                <a:ea typeface="+mn-ea"/>
              </a:rPr>
              <a:t>Memory address</a:t>
            </a:r>
            <a:r>
              <a:rPr lang="en-US" sz="2000" dirty="0">
                <a:ea typeface="+mn-ea"/>
              </a:rPr>
              <a:t>:</a:t>
            </a:r>
          </a:p>
          <a:p>
            <a:pPr lvl="1" eaLnBrk="1" hangingPunct="1">
              <a:lnSpc>
                <a:spcPct val="110000"/>
              </a:lnSpc>
              <a:buFont typeface="Wingdings" pitchFamily="2" charset="2"/>
              <a:buChar char="n"/>
              <a:defRPr/>
            </a:pPr>
            <a:r>
              <a:rPr lang="en-US" sz="1800" dirty="0"/>
              <a:t>We reinterpret the memory address of the key object as an integer. Good in general, except for string, where we can view them as tuples</a:t>
            </a:r>
          </a:p>
          <a:p>
            <a:pPr eaLnBrk="1" hangingPunct="1">
              <a:lnSpc>
                <a:spcPct val="110000"/>
              </a:lnSpc>
              <a:buFont typeface="Wingdings" pitchFamily="2" charset="2"/>
              <a:buChar char="q"/>
              <a:defRPr/>
            </a:pPr>
            <a:r>
              <a:rPr lang="en-US" sz="2000" dirty="0">
                <a:solidFill>
                  <a:schemeClr val="tx2"/>
                </a:solidFill>
                <a:ea typeface="+mn-ea"/>
              </a:rPr>
              <a:t>Integer cast</a:t>
            </a:r>
            <a:r>
              <a:rPr lang="en-US" sz="2000" dirty="0">
                <a:ea typeface="+mn-ea"/>
              </a:rPr>
              <a:t>:</a:t>
            </a:r>
          </a:p>
          <a:p>
            <a:pPr lvl="1" eaLnBrk="1" hangingPunct="1">
              <a:lnSpc>
                <a:spcPct val="110000"/>
              </a:lnSpc>
              <a:buFont typeface="Wingdings" pitchFamily="2" charset="2"/>
              <a:buChar char="n"/>
              <a:defRPr/>
            </a:pPr>
            <a:r>
              <a:rPr lang="en-US" sz="1800" dirty="0"/>
              <a:t>We reinterpret the bits of the key as an integer</a:t>
            </a:r>
          </a:p>
          <a:p>
            <a:pPr lvl="1" eaLnBrk="1" hangingPunct="1">
              <a:lnSpc>
                <a:spcPct val="110000"/>
              </a:lnSpc>
              <a:buFont typeface="Wingdings" pitchFamily="2" charset="2"/>
              <a:buChar char="n"/>
              <a:defRPr/>
            </a:pPr>
            <a:r>
              <a:rPr lang="en-US" sz="1800" dirty="0"/>
              <a:t>Suitable for keys of length less than or equal to the number of bits of the integer type (e.g., byte, short, </a:t>
            </a:r>
            <a:r>
              <a:rPr lang="en-US" sz="1800" dirty="0" err="1"/>
              <a:t>int</a:t>
            </a:r>
            <a:r>
              <a:rPr lang="en-US" sz="1800" dirty="0"/>
              <a:t> and float)</a:t>
            </a:r>
          </a:p>
        </p:txBody>
      </p:sp>
      <p:sp>
        <p:nvSpPr>
          <p:cNvPr id="3079" name="Rectangle 4" descr="Rectangle: Click to edit Master text styles&#10;Second level&#10;Third level&#10;Fourth level&#10;Fifth level"/>
          <p:cNvSpPr>
            <a:spLocks noGrp="1" noChangeArrowheads="1"/>
          </p:cNvSpPr>
          <p:nvPr>
            <p:ph type="body" sz="half" idx="2"/>
          </p:nvPr>
        </p:nvSpPr>
        <p:spPr>
          <a:xfrm>
            <a:off x="6462712" y="1600200"/>
            <a:ext cx="3822700" cy="4724400"/>
          </a:xfrm>
        </p:spPr>
        <p:txBody>
          <a:bodyPr/>
          <a:lstStyle/>
          <a:p>
            <a:pPr eaLnBrk="1" hangingPunct="1"/>
            <a:r>
              <a:rPr lang="en-US" sz="2000" dirty="0">
                <a:solidFill>
                  <a:schemeClr val="tx2"/>
                </a:solidFill>
                <a:latin typeface="Tahoma" charset="0"/>
              </a:rPr>
              <a:t>Component sum</a:t>
            </a:r>
            <a:r>
              <a:rPr lang="en-US" sz="2000" dirty="0">
                <a:latin typeface="Tahoma" charset="0"/>
              </a:rPr>
              <a:t>:</a:t>
            </a:r>
          </a:p>
          <a:p>
            <a:pPr lvl="1" eaLnBrk="1" hangingPunct="1"/>
            <a:r>
              <a:rPr lang="en-US" sz="1800" dirty="0">
                <a:latin typeface="Tahoma" charset="0"/>
              </a:rPr>
              <a:t>We partition the bits of the key into components of fixed length (e.g., 16 or 32 bits) and we </a:t>
            </a:r>
            <a:r>
              <a:rPr lang="en-US" sz="1800" dirty="0">
                <a:solidFill>
                  <a:srgbClr val="FF0000"/>
                </a:solidFill>
                <a:latin typeface="Tahoma" charset="0"/>
              </a:rPr>
              <a:t>sum </a:t>
            </a:r>
            <a:r>
              <a:rPr lang="en-US" sz="1800" dirty="0">
                <a:latin typeface="Tahoma" charset="0"/>
              </a:rPr>
              <a:t>the components (ignoring overflows) or XOR the components</a:t>
            </a:r>
          </a:p>
          <a:p>
            <a:pPr lvl="1" eaLnBrk="1" hangingPunct="1"/>
            <a:r>
              <a:rPr lang="en-US" sz="1800" dirty="0">
                <a:latin typeface="Tahoma" charset="0"/>
              </a:rPr>
              <a:t>Suitable for numeric keys of fixed length greater than or equal to the number of bits of the integer type.</a:t>
            </a:r>
          </a:p>
        </p:txBody>
      </p:sp>
      <p:graphicFrame>
        <p:nvGraphicFramePr>
          <p:cNvPr id="3074" name="Object 5"/>
          <p:cNvGraphicFramePr>
            <a:graphicFrameLocks noChangeAspect="1"/>
          </p:cNvGraphicFramePr>
          <p:nvPr/>
        </p:nvGraphicFramePr>
        <p:xfrm>
          <a:off x="8456613" y="228601"/>
          <a:ext cx="1819275" cy="1216025"/>
        </p:xfrm>
        <a:graphic>
          <a:graphicData uri="http://schemas.openxmlformats.org/presentationml/2006/ole">
            <mc:AlternateContent xmlns:mc="http://schemas.openxmlformats.org/markup-compatibility/2006">
              <mc:Choice xmlns:v="urn:schemas-microsoft-com:vml" Requires="v">
                <p:oleObj name="Clip" r:id="rId2" imgW="1818720" imgH="1216080" progId="MS_ClipArt_Gallery.2">
                  <p:embed/>
                </p:oleObj>
              </mc:Choice>
              <mc:Fallback>
                <p:oleObj name="Clip" r:id="rId2" imgW="1818720" imgH="121608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3" y="228601"/>
                        <a:ext cx="1819275" cy="121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080"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351764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5363"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F931B5D-3F6C-FA46-ADF4-FABAAA28333C}" type="slidenum">
              <a:rPr lang="en-US" sz="1400">
                <a:solidFill>
                  <a:srgbClr val="40458C"/>
                </a:solidFill>
              </a:rPr>
              <a:pPr eaLnBrk="1" hangingPunct="1"/>
              <a:t>17</a:t>
            </a:fld>
            <a:endParaRPr lang="en-US" sz="1400">
              <a:solidFill>
                <a:srgbClr val="40458C"/>
              </a:solidFill>
            </a:endParaRPr>
          </a:p>
        </p:txBody>
      </p:sp>
      <p:sp>
        <p:nvSpPr>
          <p:cNvPr id="15364" name="Rectangle 2"/>
          <p:cNvSpPr>
            <a:spLocks noGrp="1" noChangeArrowheads="1"/>
          </p:cNvSpPr>
          <p:nvPr>
            <p:ph type="title"/>
          </p:nvPr>
        </p:nvSpPr>
        <p:spPr/>
        <p:txBody>
          <a:bodyPr/>
          <a:lstStyle/>
          <a:p>
            <a:pPr eaLnBrk="1" hangingPunct="1"/>
            <a:r>
              <a:rPr lang="en-US">
                <a:latin typeface="Tahoma" charset="0"/>
              </a:rPr>
              <a:t>Hash Codes (cont.)</a:t>
            </a:r>
          </a:p>
        </p:txBody>
      </p:sp>
      <p:sp>
        <p:nvSpPr>
          <p:cNvPr id="15365" name="Rectangle 3" descr="Rectangle: Click to edit Master text styles&#10;Second level&#10;Third level&#10;Fourth level&#10;Fifth level"/>
          <p:cNvSpPr>
            <a:spLocks noGrp="1" noChangeArrowheads="1"/>
          </p:cNvSpPr>
          <p:nvPr>
            <p:ph type="body" sz="half" idx="1"/>
          </p:nvPr>
        </p:nvSpPr>
        <p:spPr>
          <a:xfrm>
            <a:off x="2360612" y="1752600"/>
            <a:ext cx="4343400" cy="4495800"/>
          </a:xfrm>
        </p:spPr>
        <p:txBody>
          <a:bodyPr/>
          <a:lstStyle/>
          <a:p>
            <a:pPr eaLnBrk="1" hangingPunct="1">
              <a:lnSpc>
                <a:spcPct val="90000"/>
              </a:lnSpc>
            </a:pPr>
            <a:r>
              <a:rPr lang="en-US" sz="2400" dirty="0">
                <a:solidFill>
                  <a:schemeClr val="tx2"/>
                </a:solidFill>
                <a:latin typeface="Tahoma" charset="0"/>
              </a:rPr>
              <a:t>Polynomial accumulation</a:t>
            </a:r>
            <a:r>
              <a:rPr lang="en-US" sz="2400" dirty="0">
                <a:latin typeface="Tahoma" charset="0"/>
              </a:rPr>
              <a:t>:</a:t>
            </a:r>
          </a:p>
          <a:p>
            <a:pPr lvl="1" eaLnBrk="1" hangingPunct="1">
              <a:lnSpc>
                <a:spcPct val="90000"/>
              </a:lnSpc>
            </a:pPr>
            <a:r>
              <a:rPr lang="en-US" sz="2000" dirty="0">
                <a:latin typeface="Tahoma" charset="0"/>
              </a:rPr>
              <a:t>We partition the bits of the key into a sequence of components of fixed length (e.g., 8, 16 or 32 bits)</a:t>
            </a:r>
            <a:br>
              <a:rPr lang="en-US" sz="2000" dirty="0">
                <a:latin typeface="Tahoma" charset="0"/>
              </a:rPr>
            </a:br>
            <a:r>
              <a:rPr lang="en-US" sz="2000" dirty="0">
                <a:latin typeface="Tahoma" charset="0"/>
              </a:rPr>
              <a:t> 		</a:t>
            </a:r>
            <a:r>
              <a:rPr lang="en-US" sz="2000" b="1" i="1" dirty="0">
                <a:latin typeface="Times New Roman" charset="0"/>
              </a:rPr>
              <a:t>a</a:t>
            </a:r>
            <a:r>
              <a:rPr lang="en-US" sz="2000" baseline="-25000" dirty="0">
                <a:latin typeface="Times New Roman" charset="0"/>
              </a:rPr>
              <a:t>0 </a:t>
            </a:r>
            <a:r>
              <a:rPr lang="en-US" sz="2000" b="1" i="1" dirty="0">
                <a:latin typeface="Times New Roman" charset="0"/>
              </a:rPr>
              <a:t>a</a:t>
            </a:r>
            <a:r>
              <a:rPr lang="en-US" sz="2000" baseline="-25000" dirty="0">
                <a:latin typeface="Times New Roman" charset="0"/>
              </a:rPr>
              <a:t>1</a:t>
            </a:r>
            <a:r>
              <a:rPr lang="en-US" sz="2000" dirty="0">
                <a:latin typeface="Times New Roman" charset="0"/>
              </a:rPr>
              <a:t> … </a:t>
            </a:r>
            <a:r>
              <a:rPr lang="en-US" sz="2000" b="1" i="1" dirty="0">
                <a:latin typeface="Times New Roman" charset="0"/>
              </a:rPr>
              <a:t>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endParaRPr lang="en-US" sz="2000" dirty="0">
              <a:latin typeface="Tahoma" charset="0"/>
            </a:endParaRPr>
          </a:p>
          <a:p>
            <a:pPr lvl="1" eaLnBrk="1" hangingPunct="1">
              <a:lnSpc>
                <a:spcPct val="90000"/>
              </a:lnSpc>
            </a:pPr>
            <a:r>
              <a:rPr lang="en-US" sz="2000" dirty="0">
                <a:latin typeface="Tahoma" charset="0"/>
              </a:rPr>
              <a:t>We evaluate the polynomial</a:t>
            </a:r>
          </a:p>
          <a:p>
            <a:pPr lvl="1" eaLnBrk="1" hangingPunct="1">
              <a:lnSpc>
                <a:spcPct val="90000"/>
              </a:lnSpc>
              <a:buFont typeface="Wingdings" charset="0"/>
              <a:buNone/>
            </a:pPr>
            <a:r>
              <a:rPr lang="en-US" sz="2000" b="1" i="1" dirty="0">
                <a:latin typeface="Times New Roman" charset="0"/>
              </a:rPr>
              <a:t>	p</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aseline="-25000" dirty="0">
                <a:latin typeface="Times New Roman" charset="0"/>
              </a:rPr>
              <a:t>0</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aseline="-25000" dirty="0">
                <a:latin typeface="Times New Roman" charset="0"/>
              </a:rPr>
              <a:t>1 </a:t>
            </a:r>
            <a:r>
              <a:rPr lang="en-US" sz="2000" b="1" i="1" dirty="0">
                <a:latin typeface="Times New Roman" charset="0"/>
              </a:rPr>
              <a:t>z</a:t>
            </a:r>
            <a:r>
              <a:rPr lang="en-US" sz="2000" baseline="-25000" dirty="0">
                <a:latin typeface="Times New Roman" charset="0"/>
              </a:rPr>
              <a:t> </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aseline="-25000" dirty="0">
                <a:latin typeface="Times New Roman" charset="0"/>
              </a:rPr>
              <a:t>2 </a:t>
            </a:r>
            <a:r>
              <a:rPr lang="en-US" sz="2000" b="1" i="1" dirty="0">
                <a:latin typeface="Times New Roman" charset="0"/>
              </a:rPr>
              <a:t>z</a:t>
            </a:r>
            <a:r>
              <a:rPr lang="en-US" sz="2000" baseline="30000" dirty="0">
                <a:latin typeface="Times New Roman" charset="0"/>
              </a:rPr>
              <a:t>2</a:t>
            </a:r>
            <a:r>
              <a:rPr lang="en-US" sz="2000" dirty="0">
                <a:latin typeface="Times New Roman" charset="0"/>
              </a:rPr>
              <a:t> </a:t>
            </a:r>
            <a:r>
              <a:rPr lang="en-US" sz="2000" dirty="0">
                <a:latin typeface="Symbol" charset="0"/>
              </a:rPr>
              <a:t>+</a:t>
            </a:r>
            <a:r>
              <a:rPr lang="en-US" sz="2000" dirty="0">
                <a:latin typeface="Times New Roman" charset="0"/>
              </a:rPr>
              <a:t> … </a:t>
            </a:r>
            <a:br>
              <a:rPr lang="en-US" sz="2000" dirty="0">
                <a:latin typeface="Times New Roman" charset="0"/>
              </a:rPr>
            </a:br>
            <a:r>
              <a:rPr lang="en-US" sz="2000" dirty="0">
                <a:latin typeface="Times New Roman" charset="0"/>
              </a:rPr>
              <a:t>			 … </a:t>
            </a:r>
            <a:r>
              <a:rPr lang="en-US" sz="2000" dirty="0">
                <a:latin typeface="Symbol" charset="0"/>
              </a:rPr>
              <a:t>+</a:t>
            </a:r>
            <a:r>
              <a:rPr lang="en-US" sz="2000" dirty="0">
                <a:latin typeface="Times New Roman" charset="0"/>
              </a:rPr>
              <a:t> </a:t>
            </a:r>
            <a:r>
              <a:rPr lang="en-US" sz="2000" b="1" i="1" dirty="0">
                <a:latin typeface="Times New Roman" charset="0"/>
              </a:rPr>
              <a:t>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r>
              <a:rPr lang="en-US" sz="2000" b="1" i="1" dirty="0">
                <a:latin typeface="Times New Roman" charset="0"/>
              </a:rPr>
              <a:t>z</a:t>
            </a:r>
            <a:r>
              <a:rPr lang="en-US" sz="2000" b="1" i="1" baseline="30000" dirty="0">
                <a:latin typeface="Times New Roman" charset="0"/>
              </a:rPr>
              <a:t>n</a:t>
            </a:r>
            <a:r>
              <a:rPr lang="en-US" sz="2000" baseline="30000" dirty="0">
                <a:latin typeface="Symbol" charset="0"/>
              </a:rPr>
              <a:t>-</a:t>
            </a:r>
            <a:r>
              <a:rPr lang="en-US" sz="2000" baseline="30000" dirty="0">
                <a:latin typeface="Times New Roman" charset="0"/>
              </a:rPr>
              <a:t>1</a:t>
            </a:r>
          </a:p>
          <a:p>
            <a:pPr lvl="1" eaLnBrk="1" hangingPunct="1">
              <a:lnSpc>
                <a:spcPct val="90000"/>
              </a:lnSpc>
              <a:buFont typeface="Wingdings" charset="0"/>
              <a:buNone/>
            </a:pPr>
            <a:r>
              <a:rPr lang="en-US" sz="2000" dirty="0">
                <a:latin typeface="Tahoma" charset="0"/>
              </a:rPr>
              <a:t>	at a fixed value </a:t>
            </a:r>
            <a:r>
              <a:rPr lang="en-US" sz="2000" b="1" i="1" dirty="0">
                <a:latin typeface="Times New Roman" charset="0"/>
              </a:rPr>
              <a:t>z</a:t>
            </a:r>
            <a:r>
              <a:rPr lang="en-US" sz="2000" dirty="0">
                <a:latin typeface="Tahoma" charset="0"/>
              </a:rPr>
              <a:t>, ignoring overflows</a:t>
            </a:r>
          </a:p>
          <a:p>
            <a:pPr lvl="1" eaLnBrk="1" hangingPunct="1">
              <a:lnSpc>
                <a:spcPct val="90000"/>
              </a:lnSpc>
            </a:pPr>
            <a:r>
              <a:rPr lang="en-US" sz="2000" dirty="0">
                <a:latin typeface="Tahoma" charset="0"/>
              </a:rPr>
              <a:t>Especially suitable for strings (e.g., the choice </a:t>
            </a:r>
            <a:r>
              <a:rPr lang="en-US" sz="2000" b="1" i="1" dirty="0">
                <a:latin typeface="Times New Roman" charset="0"/>
              </a:rPr>
              <a:t>z </a:t>
            </a:r>
            <a:r>
              <a:rPr lang="en-US" sz="2000" dirty="0">
                <a:latin typeface="Symbol" charset="0"/>
              </a:rPr>
              <a:t>=</a:t>
            </a:r>
            <a:r>
              <a:rPr lang="en-US" sz="2000" dirty="0">
                <a:latin typeface="Times New Roman" charset="0"/>
              </a:rPr>
              <a:t> </a:t>
            </a:r>
            <a:r>
              <a:rPr lang="en-US" sz="2000" dirty="0">
                <a:latin typeface="Tahoma" charset="0"/>
              </a:rPr>
              <a:t>33</a:t>
            </a:r>
            <a:r>
              <a:rPr lang="en-US" sz="2000" dirty="0">
                <a:latin typeface="Times New Roman" charset="0"/>
              </a:rPr>
              <a:t> </a:t>
            </a:r>
            <a:r>
              <a:rPr lang="en-US" sz="2000" dirty="0">
                <a:latin typeface="Tahoma" charset="0"/>
              </a:rPr>
              <a:t>gives at most 6 collisions on a set of 50,000 English words)</a:t>
            </a:r>
          </a:p>
        </p:txBody>
      </p:sp>
      <p:sp>
        <p:nvSpPr>
          <p:cNvPr id="15366" name="Rectangle 4" descr="Rectangle: Click to edit Master text styles&#10;Second level&#10;Third level&#10;Fourth level&#10;Fifth level"/>
          <p:cNvSpPr>
            <a:spLocks noGrp="1" noChangeArrowheads="1"/>
          </p:cNvSpPr>
          <p:nvPr>
            <p:ph type="body" sz="half" idx="2"/>
          </p:nvPr>
        </p:nvSpPr>
        <p:spPr>
          <a:xfrm>
            <a:off x="6704012" y="1752600"/>
            <a:ext cx="3657600" cy="4267200"/>
          </a:xfrm>
        </p:spPr>
        <p:txBody>
          <a:bodyPr/>
          <a:lstStyle/>
          <a:p>
            <a:pPr eaLnBrk="1" hangingPunct="1"/>
            <a:r>
              <a:rPr lang="en-US" sz="2400" dirty="0">
                <a:latin typeface="Tahoma" charset="0"/>
              </a:rPr>
              <a:t>Polynomial </a:t>
            </a:r>
            <a:r>
              <a:rPr lang="en-US" sz="2400" b="1" i="1" dirty="0">
                <a:latin typeface="Times New Roman" charset="0"/>
              </a:rPr>
              <a:t>p</a:t>
            </a:r>
            <a:r>
              <a:rPr lang="en-US" sz="2400" dirty="0">
                <a:latin typeface="Times New Roman" charset="0"/>
              </a:rPr>
              <a:t>(</a:t>
            </a:r>
            <a:r>
              <a:rPr lang="en-US" sz="2400" b="1" i="1" dirty="0">
                <a:latin typeface="Times New Roman" charset="0"/>
              </a:rPr>
              <a:t>z</a:t>
            </a:r>
            <a:r>
              <a:rPr lang="en-US" sz="2400" dirty="0">
                <a:latin typeface="Times New Roman" charset="0"/>
              </a:rPr>
              <a:t>)</a:t>
            </a:r>
            <a:r>
              <a:rPr lang="en-US" sz="2400" dirty="0">
                <a:latin typeface="Tahoma" charset="0"/>
              </a:rPr>
              <a:t> can be evaluated in </a:t>
            </a:r>
            <a:r>
              <a:rPr lang="en-US" sz="2400" b="1" i="1" dirty="0">
                <a:latin typeface="Times New Roman" charset="0"/>
              </a:rPr>
              <a:t>O</a:t>
            </a:r>
            <a:r>
              <a:rPr lang="en-US" sz="2400" dirty="0">
                <a:latin typeface="Times New Roman" charset="0"/>
              </a:rPr>
              <a:t>(</a:t>
            </a:r>
            <a:r>
              <a:rPr lang="en-US" sz="2400" b="1" i="1" dirty="0">
                <a:latin typeface="Times New Roman" charset="0"/>
              </a:rPr>
              <a:t>n</a:t>
            </a:r>
            <a:r>
              <a:rPr lang="en-US" sz="2400" dirty="0">
                <a:latin typeface="Times New Roman" charset="0"/>
              </a:rPr>
              <a:t>)</a:t>
            </a:r>
            <a:r>
              <a:rPr lang="en-US" sz="2400" dirty="0">
                <a:latin typeface="Tahoma" charset="0"/>
              </a:rPr>
              <a:t> time using Horner</a:t>
            </a:r>
            <a:r>
              <a:rPr lang="ja-JP" altLang="en-US" sz="2400" dirty="0">
                <a:latin typeface="Tahoma" charset="0"/>
              </a:rPr>
              <a:t>’</a:t>
            </a:r>
            <a:r>
              <a:rPr lang="en-US" sz="2400" dirty="0">
                <a:latin typeface="Tahoma" charset="0"/>
              </a:rPr>
              <a:t>s rule:</a:t>
            </a:r>
          </a:p>
          <a:p>
            <a:pPr lvl="1" eaLnBrk="1" hangingPunct="1"/>
            <a:r>
              <a:rPr lang="en-US" sz="2000" dirty="0">
                <a:latin typeface="Tahoma" charset="0"/>
              </a:rPr>
              <a:t>The following polynomials are successively computed, each from the previous one in </a:t>
            </a:r>
            <a:r>
              <a:rPr lang="en-US" sz="2000" b="1" i="1" dirty="0">
                <a:latin typeface="Times New Roman" charset="0"/>
              </a:rPr>
              <a:t>O</a:t>
            </a:r>
            <a:r>
              <a:rPr lang="en-US" sz="2000" dirty="0">
                <a:latin typeface="Times New Roman" charset="0"/>
              </a:rPr>
              <a:t>(1)</a:t>
            </a:r>
            <a:r>
              <a:rPr lang="en-US" sz="2000" dirty="0">
                <a:latin typeface="Tahoma" charset="0"/>
              </a:rPr>
              <a:t> time</a:t>
            </a:r>
          </a:p>
          <a:p>
            <a:pPr lvl="1" eaLnBrk="1" hangingPunct="1">
              <a:buFont typeface="Wingdings" charset="0"/>
              <a:buNone/>
            </a:pPr>
            <a:r>
              <a:rPr lang="en-US" sz="2000" b="1" i="1" dirty="0">
                <a:latin typeface="Times New Roman" charset="0"/>
              </a:rPr>
              <a:t>		p</a:t>
            </a:r>
            <a:r>
              <a:rPr lang="en-US" sz="2000" baseline="-25000" dirty="0">
                <a:latin typeface="Times New Roman" charset="0"/>
              </a:rPr>
              <a:t>0</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1" i="1" baseline="-25000" dirty="0">
                <a:latin typeface="Times New Roman" charset="0"/>
              </a:rPr>
              <a:t>n</a:t>
            </a:r>
            <a:r>
              <a:rPr lang="en-US" sz="2000" baseline="-25000" dirty="0">
                <a:latin typeface="Symbol" charset="0"/>
              </a:rPr>
              <a:t>-</a:t>
            </a:r>
            <a:r>
              <a:rPr lang="en-US" sz="2000" baseline="-25000" dirty="0">
                <a:latin typeface="Times New Roman" charset="0"/>
              </a:rPr>
              <a:t>1</a:t>
            </a:r>
          </a:p>
          <a:p>
            <a:pPr lvl="1" eaLnBrk="1" hangingPunct="1">
              <a:buFont typeface="Wingdings" charset="0"/>
              <a:buNone/>
            </a:pPr>
            <a:r>
              <a:rPr lang="en-US" sz="2000" b="1" i="1" dirty="0">
                <a:latin typeface="Times New Roman" charset="0"/>
              </a:rPr>
              <a:t>		p</a:t>
            </a:r>
            <a:r>
              <a:rPr lang="en-US" sz="2000" b="1" i="1" baseline="-25000" dirty="0">
                <a:latin typeface="Times New Roman" charset="0"/>
              </a:rPr>
              <a:t>i</a:t>
            </a:r>
            <a:r>
              <a:rPr lang="en-US" sz="2000" baseline="-25000" dirty="0">
                <a:latin typeface="Times New Roman" charset="0"/>
              </a:rPr>
              <a:t> </a:t>
            </a:r>
            <a:r>
              <a:rPr lang="en-US" sz="2000" dirty="0">
                <a:latin typeface="Times New Roman" charset="0"/>
              </a:rPr>
              <a:t>(</a:t>
            </a:r>
            <a:r>
              <a:rPr lang="en-US" sz="2000" b="1" i="1" dirty="0">
                <a:latin typeface="Times New Roman" charset="0"/>
              </a:rPr>
              <a:t>z</a:t>
            </a:r>
            <a:r>
              <a:rPr lang="en-US" sz="2000" dirty="0">
                <a:latin typeface="Times New Roman" charset="0"/>
              </a:rPr>
              <a:t>)</a:t>
            </a:r>
            <a:r>
              <a:rPr lang="en-US" sz="2000" b="1" i="1" dirty="0">
                <a:latin typeface="Times New Roman" charset="0"/>
              </a:rPr>
              <a:t> </a:t>
            </a:r>
            <a:r>
              <a:rPr lang="en-US" sz="2000" dirty="0">
                <a:latin typeface="Symbol" charset="0"/>
              </a:rPr>
              <a:t>=</a:t>
            </a:r>
            <a:r>
              <a:rPr lang="en-US" sz="2000" b="1" i="1" dirty="0">
                <a:latin typeface="Times New Roman" charset="0"/>
              </a:rPr>
              <a:t> a</a:t>
            </a:r>
            <a:r>
              <a:rPr lang="en-US" sz="2000" b="1" i="1" baseline="-25000" dirty="0">
                <a:latin typeface="Times New Roman" charset="0"/>
              </a:rPr>
              <a:t>n</a:t>
            </a:r>
            <a:r>
              <a:rPr lang="en-US" sz="2000" baseline="-25000" dirty="0">
                <a:latin typeface="Symbol" charset="0"/>
              </a:rPr>
              <a:t>-</a:t>
            </a:r>
            <a:r>
              <a:rPr lang="en-US" sz="2000" b="1" i="1" baseline="-25000" dirty="0">
                <a:latin typeface="Times New Roman" charset="0"/>
              </a:rPr>
              <a:t>i</a:t>
            </a:r>
            <a:r>
              <a:rPr lang="en-US" sz="2000" baseline="-25000" dirty="0">
                <a:latin typeface="Symbol" charset="0"/>
              </a:rPr>
              <a:t>-</a:t>
            </a:r>
            <a:r>
              <a:rPr lang="en-US" sz="2000" baseline="-25000" dirty="0">
                <a:latin typeface="Times New Roman" charset="0"/>
              </a:rPr>
              <a:t>1 </a:t>
            </a:r>
            <a:r>
              <a:rPr lang="en-US" sz="2000" dirty="0">
                <a:latin typeface="Symbol" charset="0"/>
              </a:rPr>
              <a:t>+</a:t>
            </a:r>
            <a:r>
              <a:rPr lang="en-US" sz="2000" dirty="0">
                <a:latin typeface="Times New Roman" charset="0"/>
              </a:rPr>
              <a:t> </a:t>
            </a:r>
            <a:r>
              <a:rPr lang="en-US" sz="2000" b="1" i="1" dirty="0">
                <a:latin typeface="Times New Roman" charset="0"/>
              </a:rPr>
              <a:t>zp</a:t>
            </a:r>
            <a:r>
              <a:rPr lang="en-US" sz="2000" b="1" i="1" baseline="-25000" dirty="0">
                <a:latin typeface="Times New Roman" charset="0"/>
              </a:rPr>
              <a:t>i</a:t>
            </a:r>
            <a:r>
              <a:rPr lang="en-US" sz="2000" baseline="-25000" dirty="0">
                <a:latin typeface="Symbol" charset="0"/>
              </a:rPr>
              <a:t>-</a:t>
            </a:r>
            <a:r>
              <a:rPr lang="en-US" sz="2000" baseline="-25000" dirty="0">
                <a:latin typeface="Times New Roman" charset="0"/>
              </a:rPr>
              <a:t>1</a:t>
            </a:r>
            <a:r>
              <a:rPr lang="en-US" sz="2000" dirty="0">
                <a:latin typeface="Times New Roman" charset="0"/>
              </a:rPr>
              <a:t>(</a:t>
            </a:r>
            <a:r>
              <a:rPr lang="en-US" sz="2000" b="1" i="1" dirty="0">
                <a:latin typeface="Times New Roman" charset="0"/>
              </a:rPr>
              <a:t>z</a:t>
            </a:r>
            <a:r>
              <a:rPr lang="en-US" sz="2000" dirty="0">
                <a:latin typeface="Times New Roman" charset="0"/>
              </a:rPr>
              <a:t>)</a:t>
            </a:r>
            <a:br>
              <a:rPr lang="en-US" sz="2000" dirty="0">
                <a:latin typeface="Times New Roman" charset="0"/>
              </a:rPr>
            </a:br>
            <a:r>
              <a:rPr lang="en-US" sz="2000" dirty="0">
                <a:latin typeface="Times New Roman" charset="0"/>
              </a:rPr>
              <a:t> 	(</a:t>
            </a:r>
            <a:r>
              <a:rPr lang="en-US" sz="2000" b="1" i="1" dirty="0" err="1">
                <a:latin typeface="Times New Roman" charset="0"/>
              </a:rPr>
              <a:t>i</a:t>
            </a:r>
            <a:r>
              <a:rPr lang="en-US" sz="2000" b="1" i="1" dirty="0">
                <a:latin typeface="Times New Roman" charset="0"/>
              </a:rPr>
              <a:t> </a:t>
            </a:r>
            <a:r>
              <a:rPr lang="en-US" sz="2000" dirty="0">
                <a:latin typeface="Symbol" charset="0"/>
              </a:rPr>
              <a:t>=</a:t>
            </a:r>
            <a:r>
              <a:rPr lang="en-US" sz="2000" b="1" i="1" dirty="0">
                <a:latin typeface="Times New Roman" charset="0"/>
              </a:rPr>
              <a:t> </a:t>
            </a:r>
            <a:r>
              <a:rPr lang="en-US" sz="2000" dirty="0">
                <a:latin typeface="Times New Roman" charset="0"/>
              </a:rPr>
              <a:t>1, 2, …, </a:t>
            </a:r>
            <a:r>
              <a:rPr lang="en-US" sz="2000" b="1" i="1" dirty="0">
                <a:latin typeface="Times New Roman" charset="0"/>
              </a:rPr>
              <a:t>n </a:t>
            </a:r>
            <a:r>
              <a:rPr lang="en-US" sz="2000" dirty="0">
                <a:latin typeface="Symbol" charset="0"/>
              </a:rPr>
              <a:t>-</a:t>
            </a:r>
            <a:r>
              <a:rPr lang="en-US" sz="2000" dirty="0">
                <a:latin typeface="Times New Roman" charset="0"/>
              </a:rPr>
              <a:t>1)</a:t>
            </a:r>
          </a:p>
          <a:p>
            <a:pPr eaLnBrk="1" hangingPunct="1"/>
            <a:r>
              <a:rPr lang="en-US" sz="2400" dirty="0">
                <a:latin typeface="Tahoma" charset="0"/>
              </a:rPr>
              <a:t>So  </a:t>
            </a:r>
            <a:r>
              <a:rPr lang="en-US" sz="2400" b="1" i="1" dirty="0">
                <a:latin typeface="Times New Roman" charset="0"/>
              </a:rPr>
              <a:t>p</a:t>
            </a:r>
            <a:r>
              <a:rPr lang="en-US" sz="2400" dirty="0">
                <a:latin typeface="Times New Roman" charset="0"/>
              </a:rPr>
              <a:t>(</a:t>
            </a:r>
            <a:r>
              <a:rPr lang="en-US" sz="2400" b="1" i="1" dirty="0">
                <a:latin typeface="Times New Roman" charset="0"/>
              </a:rPr>
              <a:t>z</a:t>
            </a:r>
            <a:r>
              <a:rPr lang="en-US" sz="2400" dirty="0">
                <a:latin typeface="Times New Roman" charset="0"/>
              </a:rPr>
              <a:t>) </a:t>
            </a:r>
            <a:r>
              <a:rPr lang="en-US" sz="2400" dirty="0">
                <a:latin typeface="Symbol" charset="0"/>
              </a:rPr>
              <a:t>=</a:t>
            </a:r>
            <a:r>
              <a:rPr lang="en-US" sz="2400" b="1" i="1" dirty="0">
                <a:latin typeface="Times New Roman" charset="0"/>
              </a:rPr>
              <a:t> a</a:t>
            </a:r>
            <a:r>
              <a:rPr lang="en-US" sz="2400" baseline="-25000" dirty="0">
                <a:latin typeface="Times New Roman" charset="0"/>
              </a:rPr>
              <a:t>0 +</a:t>
            </a:r>
            <a:r>
              <a:rPr lang="en-US" sz="2400" b="1" i="1" dirty="0">
                <a:latin typeface="Times New Roman" charset="0"/>
              </a:rPr>
              <a:t>zp</a:t>
            </a:r>
            <a:r>
              <a:rPr lang="en-US" sz="2400" b="1" i="1" baseline="-25000" dirty="0">
                <a:latin typeface="Times New Roman" charset="0"/>
              </a:rPr>
              <a:t>n</a:t>
            </a:r>
            <a:r>
              <a:rPr lang="en-US" sz="2400" baseline="-25000" dirty="0">
                <a:latin typeface="Symbol" charset="0"/>
              </a:rPr>
              <a:t>-</a:t>
            </a:r>
            <a:r>
              <a:rPr lang="en-US" sz="2400" baseline="-25000" dirty="0">
                <a:latin typeface="Times New Roman" charset="0"/>
              </a:rPr>
              <a:t>1</a:t>
            </a:r>
            <a:r>
              <a:rPr lang="en-US" sz="2400" dirty="0">
                <a:latin typeface="Times New Roman" charset="0"/>
              </a:rPr>
              <a:t>(</a:t>
            </a:r>
            <a:r>
              <a:rPr lang="en-US" sz="2400" b="1" i="1" dirty="0">
                <a:latin typeface="Times New Roman" charset="0"/>
              </a:rPr>
              <a:t>z</a:t>
            </a:r>
            <a:r>
              <a:rPr lang="en-US" sz="2400" dirty="0">
                <a:latin typeface="Times New Roman" charset="0"/>
              </a:rPr>
              <a:t>) </a:t>
            </a:r>
          </a:p>
        </p:txBody>
      </p:sp>
      <p:sp>
        <p:nvSpPr>
          <p:cNvPr id="1536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27838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Tabulation-Based Hashing</a:t>
            </a:r>
          </a:p>
        </p:txBody>
      </p:sp>
      <p:sp>
        <p:nvSpPr>
          <p:cNvPr id="3" name="Content Placeholder 2"/>
          <p:cNvSpPr>
            <a:spLocks noGrp="1"/>
          </p:cNvSpPr>
          <p:nvPr>
            <p:ph idx="1"/>
          </p:nvPr>
        </p:nvSpPr>
        <p:spPr>
          <a:xfrm>
            <a:off x="2284412" y="1524000"/>
            <a:ext cx="7848600" cy="4495800"/>
          </a:xfrm>
        </p:spPr>
        <p:txBody>
          <a:bodyPr/>
          <a:lstStyle/>
          <a:p>
            <a:r>
              <a:rPr lang="en-US" sz="1800" dirty="0"/>
              <a:t>Suppose each key can be viewed as a tuple, k = (x</a:t>
            </a:r>
            <a:r>
              <a:rPr lang="en-US" sz="1800" baseline="-25000" dirty="0"/>
              <a:t>1</a:t>
            </a:r>
            <a:r>
              <a:rPr lang="en-US" sz="1800" dirty="0"/>
              <a:t>, x</a:t>
            </a:r>
            <a:r>
              <a:rPr lang="en-US" sz="1800" baseline="-25000" dirty="0"/>
              <a:t>2</a:t>
            </a:r>
            <a:r>
              <a:rPr lang="en-US" sz="1800" dirty="0"/>
              <a:t>, . . . , </a:t>
            </a:r>
            <a:r>
              <a:rPr lang="en-US" sz="1800" dirty="0" err="1"/>
              <a:t>x</a:t>
            </a:r>
            <a:r>
              <a:rPr lang="en-US" sz="1800" baseline="-25000" dirty="0" err="1"/>
              <a:t>d</a:t>
            </a:r>
            <a:r>
              <a:rPr lang="en-US" sz="1800" dirty="0"/>
              <a:t>), for a fixed d, where each x</a:t>
            </a:r>
            <a:r>
              <a:rPr lang="en-US" sz="1800" baseline="-25000" dirty="0"/>
              <a:t>i</a:t>
            </a:r>
            <a:r>
              <a:rPr lang="en-US" sz="1800" dirty="0"/>
              <a:t> is in the range [0,M − 1].</a:t>
            </a:r>
          </a:p>
          <a:p>
            <a:r>
              <a:rPr lang="en-US" sz="1800" dirty="0"/>
              <a:t>There is a class of hash functions we can use, which involve simple table lookups, known as </a:t>
            </a:r>
            <a:r>
              <a:rPr lang="en-US" sz="1800" b="1" dirty="0">
                <a:solidFill>
                  <a:srgbClr val="FF0000"/>
                </a:solidFill>
              </a:rPr>
              <a:t>tabulation-based hashing</a:t>
            </a:r>
            <a:r>
              <a:rPr lang="en-US" sz="1800" dirty="0"/>
              <a:t>.</a:t>
            </a:r>
          </a:p>
          <a:p>
            <a:r>
              <a:rPr lang="en-US" sz="1800" dirty="0"/>
              <a:t>We can initialize d tables, T</a:t>
            </a:r>
            <a:r>
              <a:rPr lang="en-US" sz="1800" baseline="-25000" dirty="0"/>
              <a:t>1</a:t>
            </a:r>
            <a:r>
              <a:rPr lang="en-US" sz="1800" dirty="0"/>
              <a:t>, T</a:t>
            </a:r>
            <a:r>
              <a:rPr lang="en-US" sz="1800" baseline="-25000" dirty="0"/>
              <a:t>2</a:t>
            </a:r>
            <a:r>
              <a:rPr lang="en-US" sz="1800" dirty="0"/>
              <a:t>, . . . , T</a:t>
            </a:r>
            <a:r>
              <a:rPr lang="en-US" sz="1800" baseline="-25000" dirty="0"/>
              <a:t>d</a:t>
            </a:r>
            <a:r>
              <a:rPr lang="en-US" sz="1800" dirty="0"/>
              <a:t>, of size M each, so that each T</a:t>
            </a:r>
            <a:r>
              <a:rPr lang="en-US" sz="1800" baseline="-25000" dirty="0"/>
              <a:t>i</a:t>
            </a:r>
            <a:r>
              <a:rPr lang="en-US" sz="1800" dirty="0"/>
              <a:t>[j] is a uniformly chosen independent </a:t>
            </a:r>
            <a:r>
              <a:rPr lang="en-US" sz="1800" dirty="0">
                <a:solidFill>
                  <a:srgbClr val="FF0000"/>
                </a:solidFill>
              </a:rPr>
              <a:t>random number</a:t>
            </a:r>
            <a:r>
              <a:rPr lang="en-US" sz="1800" dirty="0"/>
              <a:t> in the range [0,N − 1]. </a:t>
            </a:r>
          </a:p>
          <a:p>
            <a:r>
              <a:rPr lang="en-US" sz="1800" dirty="0"/>
              <a:t>We then can compute the hash function, h(k), as</a:t>
            </a:r>
          </a:p>
          <a:p>
            <a:pPr marL="0" indent="0">
              <a:buNone/>
            </a:pPr>
            <a:r>
              <a:rPr lang="en-US" sz="1800" dirty="0"/>
              <a:t>		h(k) = T</a:t>
            </a:r>
            <a:r>
              <a:rPr lang="en-US" sz="1800" baseline="-25000" dirty="0"/>
              <a:t>1</a:t>
            </a:r>
            <a:r>
              <a:rPr lang="en-US" sz="1800" dirty="0"/>
              <a:t>[x</a:t>
            </a:r>
            <a:r>
              <a:rPr lang="en-US" sz="1800" baseline="-25000" dirty="0"/>
              <a:t>1</a:t>
            </a:r>
            <a:r>
              <a:rPr lang="en-US" sz="1800" dirty="0"/>
              <a:t>] ⊕ T</a:t>
            </a:r>
            <a:r>
              <a:rPr lang="en-US" sz="1800" baseline="-25000" dirty="0"/>
              <a:t>2</a:t>
            </a:r>
            <a:r>
              <a:rPr lang="en-US" sz="1800" dirty="0"/>
              <a:t>[x</a:t>
            </a:r>
            <a:r>
              <a:rPr lang="en-US" sz="1800" baseline="-25000" dirty="0"/>
              <a:t>2</a:t>
            </a:r>
            <a:r>
              <a:rPr lang="en-US" sz="1800" dirty="0"/>
              <a:t>] ⊕ . . . ⊕ T</a:t>
            </a:r>
            <a:r>
              <a:rPr lang="en-US" sz="1800" baseline="-25000" dirty="0"/>
              <a:t>d</a:t>
            </a:r>
            <a:r>
              <a:rPr lang="en-US" sz="1800" dirty="0"/>
              <a:t>[</a:t>
            </a:r>
            <a:r>
              <a:rPr lang="en-US" sz="1800" dirty="0" err="1"/>
              <a:t>x</a:t>
            </a:r>
            <a:r>
              <a:rPr lang="en-US" sz="1800" baseline="-25000" dirty="0" err="1"/>
              <a:t>d</a:t>
            </a:r>
            <a:r>
              <a:rPr lang="en-US" sz="1800" dirty="0"/>
              <a:t>],</a:t>
            </a:r>
          </a:p>
          <a:p>
            <a:pPr marL="0" indent="0">
              <a:buNone/>
            </a:pPr>
            <a:r>
              <a:rPr lang="en-US" sz="1800" dirty="0"/>
              <a:t>     where “⊕” denotes the bitwise exclusive-or function.</a:t>
            </a:r>
          </a:p>
          <a:p>
            <a:r>
              <a:rPr lang="en-US" sz="1800" dirty="0"/>
              <a:t>Because the values in the tables are themselves chosen at random, such a function is itself fairly random. For instance, it can be shown that such a function will cause two distinct keys to collide at the same hash value with </a:t>
            </a:r>
            <a:r>
              <a:rPr lang="en-US" sz="1800" dirty="0">
                <a:solidFill>
                  <a:srgbClr val="FF0000"/>
                </a:solidFill>
              </a:rPr>
              <a:t>probability 1/N</a:t>
            </a:r>
            <a:r>
              <a:rPr lang="en-US" sz="1800" dirty="0"/>
              <a:t>, which is what we would get from a perfectly random function.</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dirty="0">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18</a:t>
            </a:fld>
            <a:endParaRPr lang="en-US">
              <a:solidFill>
                <a:srgbClr val="40458C"/>
              </a:solidFill>
            </a:endParaRPr>
          </a:p>
        </p:txBody>
      </p:sp>
    </p:spTree>
    <p:extLst>
      <p:ext uri="{BB962C8B-B14F-4D97-AF65-F5344CB8AC3E}">
        <p14:creationId xmlns:p14="http://schemas.microsoft.com/office/powerpoint/2010/main" val="2010763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410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3FA641-AE23-3C4B-B216-130F5315F305}" type="slidenum">
              <a:rPr lang="en-US" sz="1400">
                <a:solidFill>
                  <a:srgbClr val="40458C"/>
                </a:solidFill>
              </a:rPr>
              <a:pPr eaLnBrk="1" hangingPunct="1"/>
              <a:t>19</a:t>
            </a:fld>
            <a:endParaRPr lang="en-US" sz="1400">
              <a:solidFill>
                <a:srgbClr val="40458C"/>
              </a:solidFill>
            </a:endParaRPr>
          </a:p>
        </p:txBody>
      </p:sp>
      <p:sp>
        <p:nvSpPr>
          <p:cNvPr id="4101" name="Rectangle 2"/>
          <p:cNvSpPr>
            <a:spLocks noGrp="1" noChangeArrowheads="1"/>
          </p:cNvSpPr>
          <p:nvPr>
            <p:ph type="title"/>
          </p:nvPr>
        </p:nvSpPr>
        <p:spPr>
          <a:xfrm>
            <a:off x="2208212" y="381000"/>
            <a:ext cx="6248400" cy="1143000"/>
          </a:xfrm>
        </p:spPr>
        <p:txBody>
          <a:bodyPr/>
          <a:lstStyle/>
          <a:p>
            <a:pPr eaLnBrk="1" hangingPunct="1"/>
            <a:r>
              <a:rPr lang="en-US">
                <a:latin typeface="Tahoma" charset="0"/>
              </a:rPr>
              <a:t>Compression Functions</a:t>
            </a:r>
          </a:p>
        </p:txBody>
      </p:sp>
      <p:sp>
        <p:nvSpPr>
          <p:cNvPr id="4102" name="Rectangle 3" descr="Rectangle: Click to edit Master text styles&#10;Second level&#10;Third level&#10;Fourth level&#10;Fifth level"/>
          <p:cNvSpPr>
            <a:spLocks noGrp="1" noChangeArrowheads="1"/>
          </p:cNvSpPr>
          <p:nvPr>
            <p:ph type="body" sz="half" idx="1"/>
          </p:nvPr>
        </p:nvSpPr>
        <p:spPr/>
        <p:txBody>
          <a:bodyPr/>
          <a:lstStyle/>
          <a:p>
            <a:pPr eaLnBrk="1" hangingPunct="1"/>
            <a:r>
              <a:rPr lang="en-US">
                <a:solidFill>
                  <a:schemeClr val="tx2"/>
                </a:solidFill>
                <a:latin typeface="Tahoma" charset="0"/>
              </a:rPr>
              <a:t>Division</a:t>
            </a:r>
            <a:r>
              <a:rPr lang="en-US">
                <a:latin typeface="Tahoma" charset="0"/>
              </a:rPr>
              <a:t>:</a:t>
            </a:r>
          </a:p>
          <a:p>
            <a:pPr lvl="1" eaLnBrk="1" hangingPunct="1"/>
            <a:r>
              <a:rPr lang="en-US" b="1" i="1">
                <a:latin typeface="Times New Roman" charset="0"/>
              </a:rPr>
              <a:t>h</a:t>
            </a:r>
            <a:r>
              <a:rPr lang="en-US" baseline="-25000">
                <a:latin typeface="Times New Roman" charset="0"/>
              </a:rPr>
              <a:t>2 </a:t>
            </a:r>
            <a:r>
              <a:rPr lang="en-US">
                <a:latin typeface="Times New Roman" charset="0"/>
              </a:rPr>
              <a:t>(</a:t>
            </a:r>
            <a:r>
              <a:rPr lang="en-US" b="1" i="1">
                <a:latin typeface="Times New Roman" charset="0"/>
              </a:rPr>
              <a:t>y</a:t>
            </a:r>
            <a:r>
              <a:rPr lang="en-US">
                <a:latin typeface="Times New Roman" charset="0"/>
              </a:rPr>
              <a:t>) </a:t>
            </a:r>
            <a:r>
              <a:rPr lang="en-US">
                <a:latin typeface="Symbol" charset="0"/>
              </a:rPr>
              <a:t>=</a:t>
            </a:r>
            <a:r>
              <a:rPr lang="en-US" b="1" i="1">
                <a:latin typeface="Times New Roman" charset="0"/>
              </a:rPr>
              <a:t> y </a:t>
            </a:r>
            <a:r>
              <a:rPr lang="en-US">
                <a:latin typeface="Times New Roman" charset="0"/>
              </a:rPr>
              <a:t>mod</a:t>
            </a:r>
            <a:r>
              <a:rPr lang="en-US" b="1" i="1">
                <a:latin typeface="Times New Roman" charset="0"/>
              </a:rPr>
              <a:t> N</a:t>
            </a:r>
            <a:endParaRPr lang="en-US">
              <a:latin typeface="Tahoma" charset="0"/>
            </a:endParaRPr>
          </a:p>
          <a:p>
            <a:pPr lvl="1" eaLnBrk="1" hangingPunct="1"/>
            <a:r>
              <a:rPr lang="en-US">
                <a:latin typeface="Tahoma" charset="0"/>
              </a:rPr>
              <a:t>The size </a:t>
            </a:r>
            <a:r>
              <a:rPr lang="en-US" b="1" i="1">
                <a:latin typeface="Times New Roman" charset="0"/>
              </a:rPr>
              <a:t>N</a:t>
            </a:r>
            <a:r>
              <a:rPr lang="en-US">
                <a:latin typeface="Tahoma" charset="0"/>
              </a:rPr>
              <a:t> of the hash table is usually chosen to be a prime </a:t>
            </a:r>
          </a:p>
          <a:p>
            <a:pPr lvl="1" eaLnBrk="1" hangingPunct="1"/>
            <a:r>
              <a:rPr lang="en-US">
                <a:latin typeface="Tahoma" charset="0"/>
              </a:rPr>
              <a:t>The reason has to do with number theory and is beyond the scope of this course</a:t>
            </a:r>
          </a:p>
        </p:txBody>
      </p:sp>
      <p:sp>
        <p:nvSpPr>
          <p:cNvPr id="4103" name="Rectangle 4" descr="Rectangle: Click to edit Master text styles&#10;Second level&#10;Third level&#10;Fourth level&#10;Fifth level"/>
          <p:cNvSpPr>
            <a:spLocks noGrp="1" noChangeArrowheads="1"/>
          </p:cNvSpPr>
          <p:nvPr>
            <p:ph type="body" sz="half" idx="2"/>
          </p:nvPr>
        </p:nvSpPr>
        <p:spPr/>
        <p:txBody>
          <a:bodyPr/>
          <a:lstStyle/>
          <a:p>
            <a:pPr eaLnBrk="1" hangingPunct="1"/>
            <a:r>
              <a:rPr lang="en-US" dirty="0">
                <a:solidFill>
                  <a:schemeClr val="tx2"/>
                </a:solidFill>
                <a:latin typeface="Tahoma" charset="0"/>
              </a:rPr>
              <a:t>Random linear hash function</a:t>
            </a:r>
            <a:r>
              <a:rPr lang="en-US" dirty="0">
                <a:latin typeface="Tahoma" charset="0"/>
              </a:rPr>
              <a:t>:</a:t>
            </a:r>
          </a:p>
          <a:p>
            <a:pPr lvl="1" eaLnBrk="1" hangingPunct="1"/>
            <a:r>
              <a:rPr lang="en-US" b="1" i="1" dirty="0">
                <a:latin typeface="Times New Roman" charset="0"/>
              </a:rPr>
              <a:t>h</a:t>
            </a:r>
            <a:r>
              <a:rPr lang="en-US" baseline="-25000" dirty="0">
                <a:latin typeface="Times New Roman" charset="0"/>
              </a:rPr>
              <a:t>2 </a:t>
            </a:r>
            <a:r>
              <a:rPr lang="en-US" dirty="0">
                <a:latin typeface="Times New Roman" charset="0"/>
              </a:rPr>
              <a:t>(</a:t>
            </a:r>
            <a:r>
              <a:rPr lang="en-US" b="1" i="1" dirty="0">
                <a:latin typeface="Times New Roman" charset="0"/>
              </a:rPr>
              <a:t>y</a:t>
            </a:r>
            <a:r>
              <a:rPr lang="en-US" dirty="0">
                <a:latin typeface="Times New Roman" charset="0"/>
              </a:rPr>
              <a:t>) </a:t>
            </a:r>
            <a:r>
              <a:rPr lang="en-US" dirty="0">
                <a:latin typeface="Symbol" charset="0"/>
              </a:rPr>
              <a:t>=</a:t>
            </a:r>
            <a:r>
              <a:rPr lang="en-US" b="1" i="1" dirty="0">
                <a:latin typeface="Times New Roman" charset="0"/>
              </a:rPr>
              <a:t> </a:t>
            </a:r>
            <a:r>
              <a:rPr lang="en-US" dirty="0">
                <a:latin typeface="Times New Roman" charset="0"/>
              </a:rPr>
              <a:t>(</a:t>
            </a:r>
            <a:r>
              <a:rPr lang="en-US" b="1" i="1" dirty="0">
                <a:latin typeface="Times New Roman" charset="0"/>
              </a:rPr>
              <a:t>ay </a:t>
            </a:r>
            <a:r>
              <a:rPr lang="en-US" dirty="0">
                <a:latin typeface="Symbol" charset="0"/>
              </a:rPr>
              <a:t>+</a:t>
            </a:r>
            <a:r>
              <a:rPr lang="en-US" b="1" i="1" dirty="0">
                <a:latin typeface="Times New Roman" charset="0"/>
              </a:rPr>
              <a:t> b</a:t>
            </a:r>
            <a:r>
              <a:rPr lang="en-US" dirty="0">
                <a:latin typeface="Times New Roman" charset="0"/>
              </a:rPr>
              <a:t>)</a:t>
            </a:r>
            <a:r>
              <a:rPr lang="en-US" b="1" i="1" dirty="0">
                <a:latin typeface="Times New Roman" charset="0"/>
              </a:rPr>
              <a:t> </a:t>
            </a:r>
            <a:r>
              <a:rPr lang="en-US" dirty="0">
                <a:latin typeface="Times New Roman" charset="0"/>
              </a:rPr>
              <a:t>mod</a:t>
            </a:r>
            <a:r>
              <a:rPr lang="en-US" b="1" i="1" dirty="0">
                <a:latin typeface="Times New Roman" charset="0"/>
              </a:rPr>
              <a:t> N</a:t>
            </a:r>
          </a:p>
          <a:p>
            <a:pPr lvl="1" eaLnBrk="1" hangingPunct="1"/>
            <a:r>
              <a:rPr lang="en-US" b="1" i="1" dirty="0">
                <a:latin typeface="Times New Roman" charset="0"/>
              </a:rPr>
              <a:t>a</a:t>
            </a:r>
            <a:r>
              <a:rPr lang="en-US" dirty="0">
                <a:latin typeface="Tahoma" charset="0"/>
              </a:rPr>
              <a:t> and </a:t>
            </a:r>
            <a:r>
              <a:rPr lang="en-US" b="1" i="1" dirty="0">
                <a:latin typeface="Times New Roman" charset="0"/>
              </a:rPr>
              <a:t>b</a:t>
            </a:r>
            <a:r>
              <a:rPr lang="en-US" dirty="0">
                <a:latin typeface="Tahoma" charset="0"/>
              </a:rPr>
              <a:t> are random nonnegative integers such that</a:t>
            </a:r>
            <a:br>
              <a:rPr lang="en-US" dirty="0">
                <a:latin typeface="Tahoma" charset="0"/>
              </a:rPr>
            </a:br>
            <a:r>
              <a:rPr lang="en-US" dirty="0">
                <a:latin typeface="Tahoma" charset="0"/>
              </a:rPr>
              <a:t>	 </a:t>
            </a:r>
            <a:r>
              <a:rPr lang="en-US" b="1" i="1" dirty="0">
                <a:latin typeface="Times New Roman" charset="0"/>
              </a:rPr>
              <a:t>a </a:t>
            </a:r>
            <a:r>
              <a:rPr lang="en-US" dirty="0">
                <a:latin typeface="Times New Roman" charset="0"/>
              </a:rPr>
              <a:t>mod</a:t>
            </a:r>
            <a:r>
              <a:rPr lang="en-US" b="1" i="1" dirty="0">
                <a:latin typeface="Times New Roman" charset="0"/>
              </a:rPr>
              <a:t> N</a:t>
            </a:r>
            <a:r>
              <a:rPr lang="en-US" i="1" dirty="0">
                <a:latin typeface="Times New Roman" charset="0"/>
              </a:rPr>
              <a:t> </a:t>
            </a:r>
            <a:r>
              <a:rPr lang="en-US" dirty="0">
                <a:latin typeface="Symbol" charset="0"/>
                <a:sym typeface="Symbol" charset="0"/>
              </a:rPr>
              <a:t></a:t>
            </a:r>
            <a:r>
              <a:rPr lang="en-US" dirty="0">
                <a:latin typeface="Times New Roman" charset="0"/>
                <a:sym typeface="Symbol" charset="0"/>
              </a:rPr>
              <a:t> 0</a:t>
            </a:r>
          </a:p>
          <a:p>
            <a:pPr lvl="1" eaLnBrk="1" hangingPunct="1"/>
            <a:r>
              <a:rPr lang="en-US" dirty="0">
                <a:latin typeface="Tahoma" charset="0"/>
                <a:sym typeface="Symbol" charset="0"/>
              </a:rPr>
              <a:t>Otherwise, every integer would map to the same value </a:t>
            </a:r>
            <a:r>
              <a:rPr lang="en-US" b="1" i="1" dirty="0">
                <a:latin typeface="Times New Roman" charset="0"/>
              </a:rPr>
              <a:t>b</a:t>
            </a:r>
            <a:r>
              <a:rPr lang="en-US" dirty="0">
                <a:latin typeface="Tahoma" charset="0"/>
                <a:sym typeface="Symbol" charset="0"/>
              </a:rPr>
              <a:t> </a:t>
            </a:r>
          </a:p>
        </p:txBody>
      </p:sp>
      <p:sp>
        <p:nvSpPr>
          <p:cNvPr id="410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19091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Maps</a:t>
            </a:r>
          </a:p>
        </p:txBody>
      </p:sp>
      <p:sp>
        <p:nvSpPr>
          <p:cNvPr id="3075" name="Rectangle 71"/>
          <p:cNvSpPr>
            <a:spLocks noGrp="1" noChangeArrowheads="1"/>
          </p:cNvSpPr>
          <p:nvPr>
            <p:ph type="sldNum" sz="quarter" idx="11"/>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13CBAF6-FA04-3146-878B-26C617EB2EB3}" type="slidenum">
              <a:rPr lang="en-US" sz="1400">
                <a:solidFill>
                  <a:srgbClr val="40458C"/>
                </a:solidFill>
              </a:rPr>
              <a:pPr eaLnBrk="1" hangingPunct="1"/>
              <a:t>2</a:t>
            </a:fld>
            <a:endParaRPr lang="en-US" sz="1400">
              <a:solidFill>
                <a:srgbClr val="40458C"/>
              </a:solidFill>
            </a:endParaRPr>
          </a:p>
        </p:txBody>
      </p:sp>
      <p:sp>
        <p:nvSpPr>
          <p:cNvPr id="3076" name="Rectangle 2"/>
          <p:cNvSpPr>
            <a:spLocks noGrp="1" noChangeArrowheads="1"/>
          </p:cNvSpPr>
          <p:nvPr>
            <p:ph type="ctrTitle"/>
          </p:nvPr>
        </p:nvSpPr>
        <p:spPr>
          <a:xfrm>
            <a:off x="2436812" y="1676400"/>
            <a:ext cx="7772400" cy="1143000"/>
          </a:xfrm>
        </p:spPr>
        <p:txBody>
          <a:bodyPr/>
          <a:lstStyle/>
          <a:p>
            <a:pPr eaLnBrk="1" hangingPunct="1"/>
            <a:r>
              <a:rPr lang="en-US" dirty="0">
                <a:latin typeface="Tahoma" charset="0"/>
              </a:rPr>
              <a:t>Hash Tables</a:t>
            </a:r>
          </a:p>
        </p:txBody>
      </p:sp>
      <p:sp>
        <p:nvSpPr>
          <p:cNvPr id="3078"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9" name="Subtitle 1"/>
          <p:cNvSpPr>
            <a:spLocks noGrp="1"/>
          </p:cNvSpPr>
          <p:nvPr>
            <p:ph type="subTitle" idx="1"/>
          </p:nvPr>
        </p:nvSpPr>
        <p:spPr>
          <a:xfrm>
            <a:off x="2436812" y="381000"/>
            <a:ext cx="6629400" cy="990600"/>
          </a:xfrm>
        </p:spPr>
        <p:txBody>
          <a:bodyPr>
            <a:normAutofit/>
          </a:bodyPr>
          <a:lstStyle/>
          <a:p>
            <a:r>
              <a:rPr lang="en-US" sz="1800" dirty="0"/>
              <a:t>Presentation for use with the textbook </a:t>
            </a:r>
            <a:r>
              <a:rPr lang="en-US" sz="1800" dirty="0">
                <a:solidFill>
                  <a:schemeClr val="tx2"/>
                </a:solidFill>
              </a:rPr>
              <a:t>Algorithm Design and Applications</a:t>
            </a:r>
            <a:r>
              <a:rPr lang="en-US" sz="1800" dirty="0"/>
              <a:t>, by M. T. Goodrich and R. Tamassia, Wiley, 2015</a:t>
            </a:r>
          </a:p>
        </p:txBody>
      </p:sp>
      <p:pic>
        <p:nvPicPr>
          <p:cNvPr id="3" name="Picture 2"/>
          <p:cNvPicPr>
            <a:picLocks noChangeAspect="1"/>
          </p:cNvPicPr>
          <p:nvPr/>
        </p:nvPicPr>
        <p:blipFill>
          <a:blip r:embed="rId3"/>
          <a:stretch>
            <a:fillRect/>
          </a:stretch>
        </p:blipFill>
        <p:spPr>
          <a:xfrm>
            <a:off x="4265612" y="3124200"/>
            <a:ext cx="4453562" cy="3207594"/>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948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5124"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9B0DA0-A600-A646-A0D7-043902CD25CB}" type="slidenum">
              <a:rPr lang="en-US" sz="1400">
                <a:solidFill>
                  <a:srgbClr val="40458C"/>
                </a:solidFill>
              </a:rPr>
              <a:pPr eaLnBrk="1" hangingPunct="1"/>
              <a:t>20</a:t>
            </a:fld>
            <a:endParaRPr lang="en-US" sz="1400">
              <a:solidFill>
                <a:srgbClr val="40458C"/>
              </a:solidFill>
            </a:endParaRPr>
          </a:p>
        </p:txBody>
      </p:sp>
      <p:sp>
        <p:nvSpPr>
          <p:cNvPr id="5125" name="Rectangle 2"/>
          <p:cNvSpPr>
            <a:spLocks noGrp="1" noChangeArrowheads="1"/>
          </p:cNvSpPr>
          <p:nvPr>
            <p:ph type="title"/>
          </p:nvPr>
        </p:nvSpPr>
        <p:spPr>
          <a:xfrm>
            <a:off x="2132012" y="304800"/>
            <a:ext cx="5029200" cy="1143000"/>
          </a:xfrm>
        </p:spPr>
        <p:txBody>
          <a:bodyPr/>
          <a:lstStyle/>
          <a:p>
            <a:pPr eaLnBrk="1" hangingPunct="1"/>
            <a:r>
              <a:rPr lang="en-US">
                <a:latin typeface="Tahoma" charset="0"/>
              </a:rPr>
              <a:t>Collision Handling</a:t>
            </a:r>
          </a:p>
        </p:txBody>
      </p:sp>
      <p:sp>
        <p:nvSpPr>
          <p:cNvPr id="5126" name="Rectangle 3" descr="Rectangle: Click to edit Master text styles&#10;Second level&#10;Third level&#10;Fourth level&#10;Fifth level"/>
          <p:cNvSpPr>
            <a:spLocks noGrp="1" noChangeArrowheads="1"/>
          </p:cNvSpPr>
          <p:nvPr>
            <p:ph type="body" sz="half" idx="1"/>
          </p:nvPr>
        </p:nvSpPr>
        <p:spPr>
          <a:xfrm>
            <a:off x="2132012" y="1905000"/>
            <a:ext cx="4191000" cy="4114800"/>
          </a:xfrm>
        </p:spPr>
        <p:txBody>
          <a:bodyPr/>
          <a:lstStyle/>
          <a:p>
            <a:pPr eaLnBrk="1" hangingPunct="1"/>
            <a:r>
              <a:rPr lang="en-US">
                <a:latin typeface="Tahoma" charset="0"/>
              </a:rPr>
              <a:t>Collisions occur when different elements are mapped to the same cell</a:t>
            </a:r>
          </a:p>
          <a:p>
            <a:pPr eaLnBrk="1" hangingPunct="1"/>
            <a:r>
              <a:rPr lang="en-US">
                <a:solidFill>
                  <a:schemeClr val="tx2"/>
                </a:solidFill>
                <a:latin typeface="Tahoma" charset="0"/>
              </a:rPr>
              <a:t>Separate Chaining:</a:t>
            </a:r>
            <a:r>
              <a:rPr lang="en-US">
                <a:latin typeface="Tahoma" charset="0"/>
              </a:rPr>
              <a:t> let each cell in the table point to a linked list of entries that map there</a:t>
            </a:r>
          </a:p>
        </p:txBody>
      </p:sp>
      <p:sp>
        <p:nvSpPr>
          <p:cNvPr id="5127" name="Rectangle 4" descr="Rectangle: Click to edit Master text styles&#10;Second level&#10;Third level&#10;Fourth level&#10;Fifth level"/>
          <p:cNvSpPr>
            <a:spLocks noGrp="1" noChangeArrowheads="1"/>
          </p:cNvSpPr>
          <p:nvPr>
            <p:ph type="body" sz="half" idx="2"/>
          </p:nvPr>
        </p:nvSpPr>
        <p:spPr>
          <a:xfrm>
            <a:off x="6170612" y="4114800"/>
            <a:ext cx="3810000" cy="1828800"/>
          </a:xfrm>
        </p:spPr>
        <p:txBody>
          <a:bodyPr/>
          <a:lstStyle/>
          <a:p>
            <a:pPr eaLnBrk="1" hangingPunct="1"/>
            <a:r>
              <a:rPr lang="en-US" sz="2400" dirty="0">
                <a:latin typeface="Tahoma" charset="0"/>
              </a:rPr>
              <a:t>Separate chaining is simple, but requires an </a:t>
            </a:r>
            <a:r>
              <a:rPr lang="en-US" sz="2400" dirty="0">
                <a:solidFill>
                  <a:srgbClr val="FF0000"/>
                </a:solidFill>
                <a:latin typeface="Tahoma" charset="0"/>
              </a:rPr>
              <a:t>auxiliary data structure</a:t>
            </a:r>
            <a:r>
              <a:rPr lang="en-US" sz="2400" dirty="0">
                <a:latin typeface="Tahoma" charset="0"/>
              </a:rPr>
              <a:t> (the linked list) outside the table</a:t>
            </a:r>
          </a:p>
        </p:txBody>
      </p:sp>
      <p:grpSp>
        <p:nvGrpSpPr>
          <p:cNvPr id="5128" name="Group 5"/>
          <p:cNvGrpSpPr>
            <a:grpSpLocks/>
          </p:cNvGrpSpPr>
          <p:nvPr/>
        </p:nvGrpSpPr>
        <p:grpSpPr bwMode="auto">
          <a:xfrm>
            <a:off x="6238876" y="1905000"/>
            <a:ext cx="4198937" cy="1676400"/>
            <a:chOff x="2155" y="2160"/>
            <a:chExt cx="2789" cy="1056"/>
          </a:xfrm>
        </p:grpSpPr>
        <p:sp>
          <p:nvSpPr>
            <p:cNvPr id="5130" name="Rectangle 6"/>
            <p:cNvSpPr>
              <a:spLocks noChangeArrowheads="1"/>
            </p:cNvSpPr>
            <p:nvPr/>
          </p:nvSpPr>
          <p:spPr bwMode="auto">
            <a:xfrm>
              <a:off x="2372" y="2208"/>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endParaRPr lang="en-US">
                <a:solidFill>
                  <a:srgbClr val="40458C"/>
                </a:solidFill>
                <a:ea typeface="ＭＳ Ｐゴシック" charset="0"/>
              </a:endParaRPr>
            </a:p>
          </p:txBody>
        </p:sp>
        <p:sp>
          <p:nvSpPr>
            <p:cNvPr id="5131" name="Rectangle 7"/>
            <p:cNvSpPr>
              <a:spLocks noChangeArrowheads="1"/>
            </p:cNvSpPr>
            <p:nvPr/>
          </p:nvSpPr>
          <p:spPr bwMode="auto">
            <a:xfrm>
              <a:off x="2372" y="2400"/>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5132" name="Rectangle 8"/>
            <p:cNvSpPr>
              <a:spLocks noChangeArrowheads="1"/>
            </p:cNvSpPr>
            <p:nvPr/>
          </p:nvSpPr>
          <p:spPr bwMode="auto">
            <a:xfrm>
              <a:off x="2372" y="2592"/>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5133" name="Rectangle 9"/>
            <p:cNvSpPr>
              <a:spLocks noChangeArrowheads="1"/>
            </p:cNvSpPr>
            <p:nvPr/>
          </p:nvSpPr>
          <p:spPr bwMode="auto">
            <a:xfrm>
              <a:off x="2372" y="2784"/>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r>
                <a:rPr lang="en-US">
                  <a:solidFill>
                    <a:srgbClr val="40458C"/>
                  </a:solidFill>
                  <a:ea typeface="ＭＳ Ｐゴシック" charset="0"/>
                  <a:sym typeface="Symbol" charset="0"/>
                </a:rPr>
                <a:t></a:t>
              </a:r>
            </a:p>
          </p:txBody>
        </p:sp>
        <p:sp>
          <p:nvSpPr>
            <p:cNvPr id="5134" name="Rectangle 10"/>
            <p:cNvSpPr>
              <a:spLocks noChangeArrowheads="1"/>
            </p:cNvSpPr>
            <p:nvPr/>
          </p:nvSpPr>
          <p:spPr bwMode="auto">
            <a:xfrm>
              <a:off x="2372" y="2976"/>
              <a:ext cx="192" cy="192"/>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5135" name="Text Box 11"/>
            <p:cNvSpPr txBox="1">
              <a:spLocks noChangeArrowheads="1"/>
            </p:cNvSpPr>
            <p:nvPr/>
          </p:nvSpPr>
          <p:spPr bwMode="auto">
            <a:xfrm>
              <a:off x="2155" y="2160"/>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0</a:t>
              </a:r>
            </a:p>
          </p:txBody>
        </p:sp>
        <p:sp>
          <p:nvSpPr>
            <p:cNvPr id="5136" name="Text Box 12"/>
            <p:cNvSpPr txBox="1">
              <a:spLocks noChangeArrowheads="1"/>
            </p:cNvSpPr>
            <p:nvPr/>
          </p:nvSpPr>
          <p:spPr bwMode="auto">
            <a:xfrm>
              <a:off x="2155" y="2352"/>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1</a:t>
              </a:r>
            </a:p>
          </p:txBody>
        </p:sp>
        <p:sp>
          <p:nvSpPr>
            <p:cNvPr id="5137" name="Text Box 13"/>
            <p:cNvSpPr txBox="1">
              <a:spLocks noChangeArrowheads="1"/>
            </p:cNvSpPr>
            <p:nvPr/>
          </p:nvSpPr>
          <p:spPr bwMode="auto">
            <a:xfrm>
              <a:off x="2155" y="2544"/>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2</a:t>
              </a:r>
            </a:p>
          </p:txBody>
        </p:sp>
        <p:sp>
          <p:nvSpPr>
            <p:cNvPr id="5138" name="Text Box 14"/>
            <p:cNvSpPr txBox="1">
              <a:spLocks noChangeArrowheads="1"/>
            </p:cNvSpPr>
            <p:nvPr/>
          </p:nvSpPr>
          <p:spPr bwMode="auto">
            <a:xfrm>
              <a:off x="2155" y="2736"/>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3</a:t>
              </a:r>
            </a:p>
          </p:txBody>
        </p:sp>
        <p:sp>
          <p:nvSpPr>
            <p:cNvPr id="5139" name="Text Box 15"/>
            <p:cNvSpPr txBox="1">
              <a:spLocks noChangeArrowheads="1"/>
            </p:cNvSpPr>
            <p:nvPr/>
          </p:nvSpPr>
          <p:spPr bwMode="auto">
            <a:xfrm>
              <a:off x="2155" y="2928"/>
              <a:ext cx="22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a:solidFill>
                    <a:srgbClr val="40458C"/>
                  </a:solidFill>
                  <a:latin typeface="Times New Roman" charset="0"/>
                </a:rPr>
                <a:t>4</a:t>
              </a:r>
            </a:p>
          </p:txBody>
        </p:sp>
        <p:sp>
          <p:nvSpPr>
            <p:cNvPr id="5140" name="AutoShape 16"/>
            <p:cNvSpPr>
              <a:spLocks noChangeArrowheads="1"/>
            </p:cNvSpPr>
            <p:nvPr/>
          </p:nvSpPr>
          <p:spPr bwMode="auto">
            <a:xfrm>
              <a:off x="27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451-229-0004</a:t>
              </a:r>
            </a:p>
          </p:txBody>
        </p:sp>
        <p:sp>
          <p:nvSpPr>
            <p:cNvPr id="5141" name="AutoShape 17"/>
            <p:cNvSpPr>
              <a:spLocks noChangeArrowheads="1"/>
            </p:cNvSpPr>
            <p:nvPr/>
          </p:nvSpPr>
          <p:spPr bwMode="auto">
            <a:xfrm>
              <a:off x="3936" y="2976"/>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981-101-0004</a:t>
              </a:r>
            </a:p>
          </p:txBody>
        </p:sp>
        <p:cxnSp>
          <p:nvCxnSpPr>
            <p:cNvPr id="5142" name="AutoShape 18"/>
            <p:cNvCxnSpPr>
              <a:cxnSpLocks noChangeShapeType="1"/>
              <a:stCxn id="5140" idx="3"/>
              <a:endCxn id="5141" idx="1"/>
            </p:cNvCxnSpPr>
            <p:nvPr/>
          </p:nvCxnSpPr>
          <p:spPr bwMode="auto">
            <a:xfrm>
              <a:off x="3750" y="3072"/>
              <a:ext cx="180" cy="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5143" name="Line 19"/>
            <p:cNvSpPr>
              <a:spLocks noChangeShapeType="1"/>
            </p:cNvSpPr>
            <p:nvPr/>
          </p:nvSpPr>
          <p:spPr bwMode="auto">
            <a:xfrm>
              <a:off x="2468" y="3072"/>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5144" name="AutoShape 20"/>
            <p:cNvSpPr>
              <a:spLocks noChangeArrowheads="1"/>
            </p:cNvSpPr>
            <p:nvPr/>
          </p:nvSpPr>
          <p:spPr bwMode="auto">
            <a:xfrm>
              <a:off x="2736" y="2400"/>
              <a:ext cx="1008" cy="192"/>
            </a:xfrm>
            <a:prstGeom prst="roundRect">
              <a:avLst>
                <a:gd name="adj" fmla="val 16667"/>
              </a:avLst>
            </a:prstGeom>
            <a:solidFill>
              <a:schemeClr val="accent1"/>
            </a:solidFill>
            <a:ln w="19050">
              <a:solidFill>
                <a:schemeClr val="tx1"/>
              </a:solidFill>
              <a:round/>
              <a:headEnd/>
              <a:tailEnd/>
            </a:ln>
          </p:spPr>
          <p:txBody>
            <a:bodyPr wrap="none" anchor="ctr"/>
            <a:lstStyle/>
            <a:p>
              <a:pPr algn="ctr" fontAlgn="base">
                <a:spcBef>
                  <a:spcPct val="0"/>
                </a:spcBef>
                <a:spcAft>
                  <a:spcPct val="0"/>
                </a:spcAft>
              </a:pPr>
              <a:r>
                <a:rPr lang="en-US" sz="1600" b="1">
                  <a:solidFill>
                    <a:srgbClr val="40458C"/>
                  </a:solidFill>
                  <a:ea typeface="ＭＳ Ｐゴシック" charset="0"/>
                </a:rPr>
                <a:t>025-612-0001</a:t>
              </a:r>
            </a:p>
          </p:txBody>
        </p:sp>
        <p:sp>
          <p:nvSpPr>
            <p:cNvPr id="5145" name="Line 21"/>
            <p:cNvSpPr>
              <a:spLocks noChangeShapeType="1"/>
            </p:cNvSpPr>
            <p:nvPr/>
          </p:nvSpPr>
          <p:spPr bwMode="auto">
            <a:xfrm>
              <a:off x="2468" y="2496"/>
              <a:ext cx="268"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graphicFrame>
        <p:nvGraphicFramePr>
          <p:cNvPr id="5122" name="Object 22"/>
          <p:cNvGraphicFramePr>
            <a:graphicFrameLocks noChangeAspect="1"/>
          </p:cNvGraphicFramePr>
          <p:nvPr/>
        </p:nvGraphicFramePr>
        <p:xfrm>
          <a:off x="7237412" y="304800"/>
          <a:ext cx="3048000" cy="1098550"/>
        </p:xfrm>
        <a:graphic>
          <a:graphicData uri="http://schemas.openxmlformats.org/presentationml/2006/ole">
            <mc:AlternateContent xmlns:mc="http://schemas.openxmlformats.org/markup-compatibility/2006">
              <mc:Choice xmlns:v="urn:schemas-microsoft-com:vml" Requires="v">
                <p:oleObj name="Clip" r:id="rId2" imgW="1826640" imgH="659160" progId="MS_ClipArt_Gallery.2">
                  <p:embed/>
                </p:oleObj>
              </mc:Choice>
              <mc:Fallback>
                <p:oleObj name="Clip" r:id="rId2" imgW="1826640" imgH="65916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412" y="304800"/>
                        <a:ext cx="3048000" cy="1098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129" name="Date Placeholder 24"/>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330429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0A19398C-8DBC-4C4C-A2F3-68C54DA85A2D}" type="slidenum">
              <a:rPr lang="en-US" sz="1400">
                <a:solidFill>
                  <a:srgbClr val="40458C"/>
                </a:solidFill>
              </a:rPr>
              <a:pPr eaLnBrk="1" hangingPunct="1"/>
              <a:t>21</a:t>
            </a:fld>
            <a:endParaRPr lang="en-US" sz="1400">
              <a:solidFill>
                <a:srgbClr val="40458C"/>
              </a:solidFill>
            </a:endParaRPr>
          </a:p>
        </p:txBody>
      </p:sp>
      <p:sp>
        <p:nvSpPr>
          <p:cNvPr id="16388" name="Rectangle 2"/>
          <p:cNvSpPr>
            <a:spLocks noGrp="1" noChangeArrowheads="1"/>
          </p:cNvSpPr>
          <p:nvPr>
            <p:ph type="title"/>
          </p:nvPr>
        </p:nvSpPr>
        <p:spPr/>
        <p:txBody>
          <a:bodyPr/>
          <a:lstStyle/>
          <a:p>
            <a:pPr eaLnBrk="1" hangingPunct="1"/>
            <a:r>
              <a:rPr lang="en-US" sz="4000">
                <a:latin typeface="Tahoma" charset="0"/>
              </a:rPr>
              <a:t>Map with Separate Chaining</a:t>
            </a:r>
          </a:p>
        </p:txBody>
      </p:sp>
      <p:sp>
        <p:nvSpPr>
          <p:cNvPr id="162819" name="Rectangle 3" descr="Rectangle: Click to edit Master text styles&#10;Second level&#10;Third level&#10;Fourth level&#10;Fifth level"/>
          <p:cNvSpPr>
            <a:spLocks noGrp="1" noChangeArrowheads="1"/>
          </p:cNvSpPr>
          <p:nvPr>
            <p:ph type="body" idx="1"/>
          </p:nvPr>
        </p:nvSpPr>
        <p:spPr>
          <a:xfrm>
            <a:off x="2360612" y="1524000"/>
            <a:ext cx="7772400" cy="4800600"/>
          </a:xfrm>
        </p:spPr>
        <p:txBody>
          <a:bodyPr/>
          <a:lstStyle/>
          <a:p>
            <a:pPr eaLnBrk="1" hangingPunct="1">
              <a:lnSpc>
                <a:spcPct val="80000"/>
              </a:lnSpc>
              <a:buFont typeface="Wingdings" charset="0"/>
              <a:buNone/>
            </a:pPr>
            <a:r>
              <a:rPr lang="en-US" sz="2000" dirty="0">
                <a:latin typeface="Tahoma" charset="0"/>
              </a:rPr>
              <a:t>Delegate operations to a </a:t>
            </a:r>
            <a:r>
              <a:rPr lang="en-US" sz="2000" dirty="0">
                <a:solidFill>
                  <a:srgbClr val="FF0000"/>
                </a:solidFill>
                <a:latin typeface="Tahoma" charset="0"/>
              </a:rPr>
              <a:t>list-based map</a:t>
            </a:r>
            <a:r>
              <a:rPr lang="en-US" sz="2000" dirty="0">
                <a:latin typeface="Tahoma" charset="0"/>
              </a:rPr>
              <a:t> at each cell:</a:t>
            </a:r>
          </a:p>
          <a:p>
            <a:pPr eaLnBrk="1" hangingPunct="1">
              <a:lnSpc>
                <a:spcPct val="80000"/>
              </a:lnSpc>
              <a:buFont typeface="Wingdings" charset="0"/>
              <a:buNone/>
            </a:pPr>
            <a:endParaRPr lang="en-US" sz="700" dirty="0">
              <a:latin typeface="Tahoma" charset="0"/>
            </a:endParaRPr>
          </a:p>
          <a:p>
            <a:pPr eaLnBrk="1" hangingPunct="1">
              <a:lnSpc>
                <a:spcPct val="80000"/>
              </a:lnSpc>
              <a:buFont typeface="Wingdings" charset="0"/>
              <a:buNone/>
            </a:pPr>
            <a:r>
              <a:rPr lang="en-US" sz="1800" b="1" dirty="0">
                <a:latin typeface="Tahoma" charset="0"/>
              </a:rPr>
              <a:t>Algorithm </a:t>
            </a:r>
            <a:r>
              <a:rPr lang="en-US" sz="1800" dirty="0">
                <a:solidFill>
                  <a:schemeClr val="tx2"/>
                </a:solidFill>
                <a:latin typeface="Tahoma" charset="0"/>
              </a:rPr>
              <a:t>get</a:t>
            </a:r>
            <a:r>
              <a:rPr lang="en-US" sz="1800" dirty="0">
                <a:latin typeface="Tahoma" charset="0"/>
              </a:rPr>
              <a:t>(k):</a:t>
            </a:r>
          </a:p>
          <a:p>
            <a:pPr eaLnBrk="1" hangingPunct="1">
              <a:lnSpc>
                <a:spcPct val="80000"/>
              </a:lnSpc>
              <a:buNone/>
            </a:pPr>
            <a:r>
              <a:rPr lang="en-US" sz="1800" dirty="0">
                <a:latin typeface="Tahoma" charset="0"/>
              </a:rPr>
              <a:t>	If  A[h(k)] =NULL </a:t>
            </a:r>
            <a:r>
              <a:rPr lang="en-US" sz="1800" b="1" dirty="0">
                <a:latin typeface="Tahoma" charset="0"/>
              </a:rPr>
              <a:t>then</a:t>
            </a:r>
          </a:p>
          <a:p>
            <a:pPr eaLnBrk="1" hangingPunct="1">
              <a:lnSpc>
                <a:spcPct val="80000"/>
              </a:lnSpc>
              <a:buNone/>
            </a:pPr>
            <a:r>
              <a:rPr lang="en-US" sz="1800" dirty="0">
                <a:latin typeface="Tahoma" charset="0"/>
              </a:rPr>
              <a:t>		</a:t>
            </a:r>
            <a:r>
              <a:rPr lang="en-US" sz="1800" b="1" dirty="0">
                <a:latin typeface="Tahoma" charset="0"/>
              </a:rPr>
              <a:t>return</a:t>
            </a:r>
            <a:r>
              <a:rPr lang="en-US" sz="1800" dirty="0">
                <a:latin typeface="Tahoma" charset="0"/>
              </a:rPr>
              <a:t> NULL</a:t>
            </a:r>
          </a:p>
          <a:p>
            <a:pPr eaLnBrk="1" hangingPunct="1">
              <a:lnSpc>
                <a:spcPct val="80000"/>
              </a:lnSpc>
              <a:buNone/>
            </a:pPr>
            <a:r>
              <a:rPr lang="en-US" sz="1800" dirty="0">
                <a:latin typeface="Tahoma" charset="0"/>
              </a:rPr>
              <a:t>	else	</a:t>
            </a:r>
          </a:p>
          <a:p>
            <a:pPr eaLnBrk="1" hangingPunct="1">
              <a:lnSpc>
                <a:spcPct val="80000"/>
              </a:lnSpc>
              <a:buNone/>
            </a:pPr>
            <a:r>
              <a:rPr lang="en-US" sz="1800" b="1" dirty="0">
                <a:latin typeface="Tahoma" charset="0"/>
              </a:rPr>
              <a:t>		return </a:t>
            </a:r>
            <a:r>
              <a:rPr lang="en-US" sz="1800" dirty="0">
                <a:latin typeface="Tahoma" charset="0"/>
              </a:rPr>
              <a:t>A[h(k)].get(k) 	</a:t>
            </a:r>
            <a:r>
              <a:rPr lang="en-US" sz="1800" dirty="0">
                <a:solidFill>
                  <a:srgbClr val="96A5E2"/>
                </a:solidFill>
                <a:latin typeface="Tahoma" charset="0"/>
              </a:rPr>
              <a:t>{Do a lookup in the list}</a:t>
            </a:r>
          </a:p>
          <a:p>
            <a:pPr eaLnBrk="1" hangingPunct="1">
              <a:lnSpc>
                <a:spcPct val="80000"/>
              </a:lnSpc>
              <a:buFont typeface="Wingdings" charset="0"/>
              <a:buNone/>
            </a:pPr>
            <a:endParaRPr lang="en-US" sz="1800" b="1" dirty="0">
              <a:latin typeface="Tahoma" charset="0"/>
            </a:endParaRPr>
          </a:p>
          <a:p>
            <a:pPr eaLnBrk="1" hangingPunct="1">
              <a:lnSpc>
                <a:spcPct val="80000"/>
              </a:lnSpc>
              <a:buFont typeface="Wingdings" charset="0"/>
              <a:buNone/>
            </a:pPr>
            <a:r>
              <a:rPr lang="en-US" sz="1800" b="1" dirty="0">
                <a:latin typeface="Tahoma" charset="0"/>
              </a:rPr>
              <a:t>Algorithm </a:t>
            </a:r>
            <a:r>
              <a:rPr lang="en-US" sz="1800" dirty="0">
                <a:solidFill>
                  <a:schemeClr val="tx2"/>
                </a:solidFill>
                <a:latin typeface="Tahoma" charset="0"/>
              </a:rPr>
              <a:t>put</a:t>
            </a:r>
            <a:r>
              <a:rPr lang="en-US" sz="1800" dirty="0">
                <a:latin typeface="Tahoma" charset="0"/>
              </a:rPr>
              <a:t>(</a:t>
            </a:r>
            <a:r>
              <a:rPr lang="en-US" sz="1800" dirty="0" err="1">
                <a:latin typeface="Tahoma" charset="0"/>
              </a:rPr>
              <a:t>k,v</a:t>
            </a:r>
            <a:r>
              <a:rPr lang="en-US" sz="1800" dirty="0">
                <a:latin typeface="Tahoma" charset="0"/>
              </a:rPr>
              <a:t>):		</a:t>
            </a:r>
            <a:endParaRPr lang="en-US" sz="1800" b="1" dirty="0">
              <a:latin typeface="Tahoma" charset="0"/>
            </a:endParaRPr>
          </a:p>
          <a:p>
            <a:pPr eaLnBrk="1" hangingPunct="1">
              <a:lnSpc>
                <a:spcPct val="80000"/>
              </a:lnSpc>
              <a:buFont typeface="Wingdings" charset="0"/>
              <a:buNone/>
            </a:pPr>
            <a:r>
              <a:rPr lang="en-US" sz="1800" dirty="0">
                <a:latin typeface="Tahoma" charset="0"/>
              </a:rPr>
              <a:t>	</a:t>
            </a:r>
            <a:r>
              <a:rPr lang="en-US" sz="1800" b="1" dirty="0">
                <a:latin typeface="Tahoma" charset="0"/>
              </a:rPr>
              <a:t>If</a:t>
            </a:r>
            <a:r>
              <a:rPr lang="en-US" sz="1800" dirty="0">
                <a:latin typeface="Tahoma" charset="0"/>
              </a:rPr>
              <a:t> A[h(k)]=NULL </a:t>
            </a:r>
            <a:r>
              <a:rPr lang="en-US" sz="1800" b="1" dirty="0">
                <a:latin typeface="Tahoma" charset="0"/>
              </a:rPr>
              <a:t>then</a:t>
            </a:r>
          </a:p>
          <a:p>
            <a:pPr eaLnBrk="1" hangingPunct="1">
              <a:lnSpc>
                <a:spcPct val="80000"/>
              </a:lnSpc>
              <a:buNone/>
            </a:pPr>
            <a:r>
              <a:rPr lang="en-US" sz="1800" dirty="0">
                <a:latin typeface="Tahoma" charset="0"/>
              </a:rPr>
              <a:t>		create a new initially empty linked list B at A[h(k)]</a:t>
            </a:r>
          </a:p>
          <a:p>
            <a:pPr eaLnBrk="1" hangingPunct="1">
              <a:lnSpc>
                <a:spcPct val="80000"/>
              </a:lnSpc>
              <a:buNone/>
            </a:pPr>
            <a:r>
              <a:rPr lang="en-US" sz="1800" dirty="0">
                <a:latin typeface="Tahoma" charset="0"/>
              </a:rPr>
              <a:t>	</a:t>
            </a:r>
            <a:r>
              <a:rPr lang="en-US" sz="1800" b="1" dirty="0">
                <a:latin typeface="Tahoma" charset="0"/>
              </a:rPr>
              <a:t> return </a:t>
            </a:r>
            <a:r>
              <a:rPr lang="en-US" sz="1800" dirty="0">
                <a:latin typeface="Tahoma" charset="0"/>
              </a:rPr>
              <a:t>A[h(k)].put(k) </a:t>
            </a:r>
          </a:p>
          <a:p>
            <a:pPr eaLnBrk="1" hangingPunct="1">
              <a:lnSpc>
                <a:spcPct val="80000"/>
              </a:lnSpc>
              <a:buFont typeface="Wingdings" charset="0"/>
              <a:buNone/>
            </a:pPr>
            <a:r>
              <a:rPr lang="en-US" sz="1800" b="1" dirty="0">
                <a:latin typeface="Tahoma" charset="0"/>
              </a:rPr>
              <a:t>		</a:t>
            </a:r>
          </a:p>
          <a:p>
            <a:pPr eaLnBrk="1" hangingPunct="1">
              <a:lnSpc>
                <a:spcPct val="80000"/>
              </a:lnSpc>
              <a:buFont typeface="Wingdings" charset="0"/>
              <a:buNone/>
            </a:pPr>
            <a:r>
              <a:rPr lang="en-US" sz="1800" b="1" dirty="0">
                <a:latin typeface="Tahoma" charset="0"/>
              </a:rPr>
              <a:t>Algorithm </a:t>
            </a:r>
            <a:r>
              <a:rPr lang="en-US" sz="1800" dirty="0">
                <a:solidFill>
                  <a:schemeClr val="tx2"/>
                </a:solidFill>
                <a:latin typeface="Tahoma" charset="0"/>
              </a:rPr>
              <a:t>remove</a:t>
            </a:r>
            <a:r>
              <a:rPr lang="en-US" sz="1800" dirty="0">
                <a:latin typeface="Tahoma" charset="0"/>
              </a:rPr>
              <a:t>(k):		</a:t>
            </a:r>
          </a:p>
          <a:p>
            <a:pPr eaLnBrk="1" hangingPunct="1">
              <a:lnSpc>
                <a:spcPct val="80000"/>
              </a:lnSpc>
              <a:buFont typeface="Wingdings" charset="0"/>
              <a:buNone/>
            </a:pPr>
            <a:r>
              <a:rPr lang="en-US" sz="1800" dirty="0">
                <a:latin typeface="Tahoma" charset="0"/>
              </a:rPr>
              <a:t>	</a:t>
            </a:r>
            <a:r>
              <a:rPr lang="en-US" sz="1800" b="1" dirty="0">
                <a:latin typeface="Tahoma" charset="0"/>
              </a:rPr>
              <a:t>If </a:t>
            </a:r>
            <a:r>
              <a:rPr lang="en-US" sz="1800" dirty="0">
                <a:latin typeface="Tahoma" charset="0"/>
              </a:rPr>
              <a:t>A[h(k)] =NULL</a:t>
            </a:r>
          </a:p>
          <a:p>
            <a:pPr eaLnBrk="1" hangingPunct="1">
              <a:lnSpc>
                <a:spcPct val="80000"/>
              </a:lnSpc>
              <a:buFont typeface="Wingdings" charset="0"/>
              <a:buNone/>
            </a:pPr>
            <a:r>
              <a:rPr lang="en-US" sz="1800" dirty="0">
                <a:latin typeface="Tahoma" charset="0"/>
              </a:rPr>
              <a:t>		</a:t>
            </a:r>
            <a:r>
              <a:rPr lang="en-US" sz="1800" b="1" dirty="0">
                <a:latin typeface="Tahoma" charset="0"/>
              </a:rPr>
              <a:t>return</a:t>
            </a:r>
            <a:r>
              <a:rPr lang="en-US" sz="1800" dirty="0">
                <a:latin typeface="Tahoma" charset="0"/>
              </a:rPr>
              <a:t> NULL</a:t>
            </a:r>
          </a:p>
          <a:p>
            <a:pPr eaLnBrk="1" hangingPunct="1">
              <a:lnSpc>
                <a:spcPct val="80000"/>
              </a:lnSpc>
              <a:buFont typeface="Wingdings" charset="0"/>
              <a:buNone/>
            </a:pPr>
            <a:r>
              <a:rPr lang="en-US" sz="1800" b="1" dirty="0">
                <a:latin typeface="Tahoma" charset="0"/>
              </a:rPr>
              <a:t>	else</a:t>
            </a:r>
            <a:r>
              <a:rPr lang="en-US" sz="1800" dirty="0">
                <a:latin typeface="Tahoma" charset="0"/>
              </a:rPr>
              <a:t>	</a:t>
            </a:r>
          </a:p>
          <a:p>
            <a:pPr eaLnBrk="1" hangingPunct="1">
              <a:lnSpc>
                <a:spcPct val="80000"/>
              </a:lnSpc>
              <a:buNone/>
            </a:pPr>
            <a:r>
              <a:rPr lang="en-US" sz="1800" b="1" dirty="0">
                <a:latin typeface="Tahoma" charset="0"/>
              </a:rPr>
              <a:t>		return </a:t>
            </a:r>
            <a:r>
              <a:rPr lang="en-US" sz="1800" dirty="0">
                <a:latin typeface="Tahoma" charset="0"/>
              </a:rPr>
              <a:t>A[h(k)].remove(k)</a:t>
            </a:r>
          </a:p>
          <a:p>
            <a:pPr eaLnBrk="1" hangingPunct="1">
              <a:lnSpc>
                <a:spcPct val="80000"/>
              </a:lnSpc>
              <a:buFont typeface="Wingdings" charset="0"/>
              <a:buNone/>
            </a:pPr>
            <a:endParaRPr lang="en-US" sz="1800" dirty="0">
              <a:latin typeface="Tahoma" charset="0"/>
            </a:endParaRPr>
          </a:p>
        </p:txBody>
      </p:sp>
      <p:sp>
        <p:nvSpPr>
          <p:cNvPr id="1639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13760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Separate Chaining</a:t>
            </a:r>
          </a:p>
        </p:txBody>
      </p:sp>
      <p:sp>
        <p:nvSpPr>
          <p:cNvPr id="3" name="Content Placeholder 2"/>
          <p:cNvSpPr>
            <a:spLocks noGrp="1"/>
          </p:cNvSpPr>
          <p:nvPr>
            <p:ph idx="1"/>
          </p:nvPr>
        </p:nvSpPr>
        <p:spPr>
          <a:xfrm>
            <a:off x="2132012" y="1524000"/>
            <a:ext cx="5867400" cy="4495800"/>
          </a:xfrm>
        </p:spPr>
        <p:txBody>
          <a:bodyPr/>
          <a:lstStyle/>
          <a:p>
            <a:r>
              <a:rPr lang="en-US" sz="1800" dirty="0"/>
              <a:t>Let us assume that our hash function, h, maps keys to independent uniform random values in the range [0,N−1].</a:t>
            </a:r>
          </a:p>
          <a:p>
            <a:r>
              <a:rPr lang="en-US" sz="1800" dirty="0"/>
              <a:t>Thus, if we let X be a random variable representing the number of items that map to a bucket, </a:t>
            </a:r>
            <a:r>
              <a:rPr lang="en-US" sz="1800" dirty="0" err="1"/>
              <a:t>i</a:t>
            </a:r>
            <a:r>
              <a:rPr lang="en-US" sz="1800" dirty="0"/>
              <a:t>, in the array A, then the expected value of X, E(X) = n/N, where n is the number of items in the map, since each of the N locations in A is equally likely for each item to be placed. </a:t>
            </a:r>
          </a:p>
          <a:p>
            <a:r>
              <a:rPr lang="en-US" sz="1800" dirty="0"/>
              <a:t>This parameter, </a:t>
            </a:r>
            <a:r>
              <a:rPr lang="en-US" sz="1800" dirty="0">
                <a:solidFill>
                  <a:srgbClr val="FF0000"/>
                </a:solidFill>
              </a:rPr>
              <a:t>n/N</a:t>
            </a:r>
            <a:r>
              <a:rPr lang="en-US" sz="1800" dirty="0"/>
              <a:t>, which is the ratio of the number of items in a hash table, n, and the capacity of the table, N, is called the </a:t>
            </a:r>
            <a:r>
              <a:rPr lang="en-US" sz="1800" b="1" dirty="0">
                <a:solidFill>
                  <a:srgbClr val="FF0000"/>
                </a:solidFill>
              </a:rPr>
              <a:t>load factor </a:t>
            </a:r>
            <a:r>
              <a:rPr lang="en-US" sz="1800" dirty="0"/>
              <a:t>of the hash table. </a:t>
            </a:r>
          </a:p>
          <a:p>
            <a:r>
              <a:rPr lang="en-US" sz="1800" dirty="0"/>
              <a:t>If it is O(1), then the above analysis says that the expected time for hash table operations is O(1) when collisions are handled with separate chaining.</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22</a:t>
            </a:fld>
            <a:endParaRPr lang="en-US">
              <a:solidFill>
                <a:srgbClr val="40458C"/>
              </a:solidFill>
            </a:endParaRPr>
          </a:p>
        </p:txBody>
      </p:sp>
      <p:pic>
        <p:nvPicPr>
          <p:cNvPr id="7" name="Picture 6"/>
          <p:cNvPicPr>
            <a:picLocks noChangeAspect="1"/>
          </p:cNvPicPr>
          <p:nvPr/>
        </p:nvPicPr>
        <p:blipFill>
          <a:blip r:embed="rId2"/>
          <a:stretch>
            <a:fillRect/>
          </a:stretch>
        </p:blipFill>
        <p:spPr>
          <a:xfrm>
            <a:off x="7923212" y="2535456"/>
            <a:ext cx="2621152" cy="3255745"/>
          </a:xfrm>
          <a:prstGeom prst="rect">
            <a:avLst/>
          </a:prstGeom>
        </p:spPr>
      </p:pic>
    </p:spTree>
    <p:extLst>
      <p:ext uri="{BB962C8B-B14F-4D97-AF65-F5344CB8AC3E}">
        <p14:creationId xmlns:p14="http://schemas.microsoft.com/office/powerpoint/2010/main" val="272265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7411"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7BC8C45-5DD1-4A49-A4CC-F5AF9C7534AE}" type="slidenum">
              <a:rPr lang="en-US" sz="1400">
                <a:solidFill>
                  <a:srgbClr val="40458C"/>
                </a:solidFill>
              </a:rPr>
              <a:pPr eaLnBrk="1" hangingPunct="1"/>
              <a:t>23</a:t>
            </a:fld>
            <a:endParaRPr lang="en-US" sz="1400">
              <a:solidFill>
                <a:srgbClr val="40458C"/>
              </a:solidFill>
            </a:endParaRPr>
          </a:p>
        </p:txBody>
      </p:sp>
      <p:sp>
        <p:nvSpPr>
          <p:cNvPr id="17412" name="Rectangle 2"/>
          <p:cNvSpPr>
            <a:spLocks noGrp="1" noChangeArrowheads="1"/>
          </p:cNvSpPr>
          <p:nvPr>
            <p:ph type="title"/>
          </p:nvPr>
        </p:nvSpPr>
        <p:spPr/>
        <p:txBody>
          <a:bodyPr/>
          <a:lstStyle/>
          <a:p>
            <a:pPr eaLnBrk="1" hangingPunct="1"/>
            <a:r>
              <a:rPr lang="en-US">
                <a:latin typeface="Tahoma" charset="0"/>
              </a:rPr>
              <a:t>Linear Probing</a:t>
            </a:r>
          </a:p>
        </p:txBody>
      </p:sp>
      <p:sp>
        <p:nvSpPr>
          <p:cNvPr id="17413" name="Rectangle 3" descr="Rectangle: Click to edit Master text styles&#10;Second level&#10;Third level&#10;Fourth level&#10;Fifth level"/>
          <p:cNvSpPr>
            <a:spLocks noGrp="1" noChangeArrowheads="1"/>
          </p:cNvSpPr>
          <p:nvPr>
            <p:ph type="body" sz="half" idx="1"/>
          </p:nvPr>
        </p:nvSpPr>
        <p:spPr>
          <a:xfrm>
            <a:off x="2132012" y="1752600"/>
            <a:ext cx="4114800" cy="4572000"/>
          </a:xfrm>
        </p:spPr>
        <p:txBody>
          <a:bodyPr/>
          <a:lstStyle/>
          <a:p>
            <a:pPr eaLnBrk="1" hangingPunct="1"/>
            <a:r>
              <a:rPr lang="en-US" sz="1800" dirty="0">
                <a:solidFill>
                  <a:schemeClr val="tx2"/>
                </a:solidFill>
                <a:latin typeface="Verdana" charset="0"/>
              </a:rPr>
              <a:t>Open Addressing Method</a:t>
            </a:r>
            <a:r>
              <a:rPr lang="en-US" sz="1800" dirty="0">
                <a:latin typeface="Verdana" charset="0"/>
              </a:rPr>
              <a:t>: the colliding item is placed in a different cell of the table. There are several ways:</a:t>
            </a:r>
            <a:endParaRPr lang="en-US" sz="1800" b="1" dirty="0">
              <a:latin typeface="Tahoma" charset="0"/>
            </a:endParaRPr>
          </a:p>
          <a:p>
            <a:pPr eaLnBrk="1" hangingPunct="1"/>
            <a:r>
              <a:rPr lang="en-US" sz="1800" dirty="0">
                <a:solidFill>
                  <a:schemeClr val="tx2"/>
                </a:solidFill>
                <a:latin typeface="Tahoma" charset="0"/>
              </a:rPr>
              <a:t>Linear probing:</a:t>
            </a:r>
            <a:r>
              <a:rPr lang="en-US" sz="1800" dirty="0">
                <a:latin typeface="Tahoma" charset="0"/>
              </a:rPr>
              <a:t> is an Open Addressing that handles collisions by placing the colliding item in the next (circularly) available table cell</a:t>
            </a:r>
          </a:p>
          <a:p>
            <a:pPr eaLnBrk="1" hangingPunct="1"/>
            <a:r>
              <a:rPr lang="en-US" sz="1800" dirty="0">
                <a:latin typeface="Tahoma" charset="0"/>
              </a:rPr>
              <a:t>Each table cell inspected is referred to as a </a:t>
            </a:r>
            <a:r>
              <a:rPr lang="ja-JP" altLang="en-US" sz="1800" dirty="0">
                <a:latin typeface="Tahoma" charset="0"/>
              </a:rPr>
              <a:t>“</a:t>
            </a:r>
            <a:r>
              <a:rPr lang="en-US" sz="1800" dirty="0">
                <a:latin typeface="Tahoma" charset="0"/>
              </a:rPr>
              <a:t>probe</a:t>
            </a:r>
            <a:r>
              <a:rPr lang="ja-JP" altLang="en-US" sz="1800" dirty="0">
                <a:latin typeface="Tahoma" charset="0"/>
              </a:rPr>
              <a:t>”</a:t>
            </a:r>
            <a:endParaRPr lang="en-US" sz="1800" dirty="0">
              <a:latin typeface="Tahoma" charset="0"/>
            </a:endParaRPr>
          </a:p>
          <a:p>
            <a:pPr eaLnBrk="1" hangingPunct="1"/>
            <a:r>
              <a:rPr lang="en-US" sz="1800" dirty="0">
                <a:latin typeface="Tahoma" charset="0"/>
              </a:rPr>
              <a:t>Colliding items lump together, causing future collisions to cause a longer sequence of probes</a:t>
            </a:r>
          </a:p>
        </p:txBody>
      </p:sp>
      <p:sp>
        <p:nvSpPr>
          <p:cNvPr id="17414" name="Rectangle 4" descr="Rectangle: Click to edit Master text styles&#10;Second level&#10;Third level&#10;Fourth level&#10;Fifth level"/>
          <p:cNvSpPr>
            <a:spLocks noGrp="1" noChangeArrowheads="1"/>
          </p:cNvSpPr>
          <p:nvPr>
            <p:ph type="body" sz="half" idx="2"/>
          </p:nvPr>
        </p:nvSpPr>
        <p:spPr>
          <a:xfrm>
            <a:off x="6323012" y="1676400"/>
            <a:ext cx="3810000" cy="2209800"/>
          </a:xfrm>
        </p:spPr>
        <p:txBody>
          <a:bodyPr/>
          <a:lstStyle/>
          <a:p>
            <a:pPr eaLnBrk="1" hangingPunct="1"/>
            <a:r>
              <a:rPr lang="en-US">
                <a:latin typeface="Tahoma" charset="0"/>
              </a:rPr>
              <a:t>Example:</a:t>
            </a:r>
          </a:p>
          <a:p>
            <a:pPr lvl="1" eaLnBrk="1" hangingPunct="1"/>
            <a:r>
              <a:rPr lang="en-US" b="1" i="1">
                <a:latin typeface="Times New Roman" charset="0"/>
              </a:rPr>
              <a:t>h</a:t>
            </a:r>
            <a:r>
              <a:rPr lang="en-US">
                <a:latin typeface="Times New Roman" charset="0"/>
              </a:rPr>
              <a:t>(</a:t>
            </a:r>
            <a:r>
              <a:rPr lang="en-US" b="1" i="1">
                <a:latin typeface="Times New Roman" charset="0"/>
              </a:rPr>
              <a:t>x</a:t>
            </a:r>
            <a:r>
              <a:rPr lang="en-US">
                <a:latin typeface="Times New Roman" charset="0"/>
              </a:rPr>
              <a:t>) </a:t>
            </a:r>
            <a:r>
              <a:rPr lang="en-US">
                <a:latin typeface="Symbol" charset="0"/>
              </a:rPr>
              <a:t>=</a:t>
            </a:r>
            <a:r>
              <a:rPr lang="en-US" b="1" i="1">
                <a:latin typeface="Times New Roman" charset="0"/>
              </a:rPr>
              <a:t> x </a:t>
            </a:r>
            <a:r>
              <a:rPr lang="en-US">
                <a:latin typeface="Times New Roman" charset="0"/>
              </a:rPr>
              <a:t>mod</a:t>
            </a:r>
            <a:r>
              <a:rPr lang="en-US" b="1" i="1">
                <a:latin typeface="Times New Roman" charset="0"/>
              </a:rPr>
              <a:t> </a:t>
            </a:r>
            <a:r>
              <a:rPr lang="en-US">
                <a:latin typeface="Times New Roman" charset="0"/>
              </a:rPr>
              <a:t>13</a:t>
            </a:r>
          </a:p>
          <a:p>
            <a:pPr lvl="1" eaLnBrk="1" hangingPunct="1"/>
            <a:r>
              <a:rPr lang="en-US">
                <a:latin typeface="Tahoma" charset="0"/>
              </a:rPr>
              <a:t>Insert keys 18, 41, 22, 44, 59, 32, 31, 73, in this order</a:t>
            </a:r>
          </a:p>
          <a:p>
            <a:pPr lvl="1" eaLnBrk="1" hangingPunct="1"/>
            <a:endParaRPr lang="en-US">
              <a:latin typeface="Tahoma" charset="0"/>
            </a:endParaRPr>
          </a:p>
        </p:txBody>
      </p:sp>
      <p:sp>
        <p:nvSpPr>
          <p:cNvPr id="17415" name="Rectangle 5"/>
          <p:cNvSpPr>
            <a:spLocks noChangeArrowheads="1"/>
          </p:cNvSpPr>
          <p:nvPr/>
        </p:nvSpPr>
        <p:spPr bwMode="auto">
          <a:xfrm>
            <a:off x="6399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16" name="Rectangle 6"/>
          <p:cNvSpPr>
            <a:spLocks noChangeArrowheads="1"/>
          </p:cNvSpPr>
          <p:nvPr/>
        </p:nvSpPr>
        <p:spPr bwMode="auto">
          <a:xfrm>
            <a:off x="67040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17" name="Rectangle 7"/>
          <p:cNvSpPr>
            <a:spLocks noChangeArrowheads="1"/>
          </p:cNvSpPr>
          <p:nvPr/>
        </p:nvSpPr>
        <p:spPr bwMode="auto">
          <a:xfrm>
            <a:off x="70088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18" name="Rectangle 8"/>
          <p:cNvSpPr>
            <a:spLocks noChangeArrowheads="1"/>
          </p:cNvSpPr>
          <p:nvPr/>
        </p:nvSpPr>
        <p:spPr bwMode="auto">
          <a:xfrm>
            <a:off x="73136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19" name="Rectangle 9"/>
          <p:cNvSpPr>
            <a:spLocks noChangeArrowheads="1"/>
          </p:cNvSpPr>
          <p:nvPr/>
        </p:nvSpPr>
        <p:spPr bwMode="auto">
          <a:xfrm>
            <a:off x="76184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0" name="Rectangle 10"/>
          <p:cNvSpPr>
            <a:spLocks noChangeArrowheads="1"/>
          </p:cNvSpPr>
          <p:nvPr/>
        </p:nvSpPr>
        <p:spPr bwMode="auto">
          <a:xfrm>
            <a:off x="7923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1" name="Rectangle 11"/>
          <p:cNvSpPr>
            <a:spLocks noChangeArrowheads="1"/>
          </p:cNvSpPr>
          <p:nvPr/>
        </p:nvSpPr>
        <p:spPr bwMode="auto">
          <a:xfrm>
            <a:off x="82280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2" name="Rectangle 12"/>
          <p:cNvSpPr>
            <a:spLocks noChangeArrowheads="1"/>
          </p:cNvSpPr>
          <p:nvPr/>
        </p:nvSpPr>
        <p:spPr bwMode="auto">
          <a:xfrm>
            <a:off x="85328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3" name="Rectangle 13"/>
          <p:cNvSpPr>
            <a:spLocks noChangeArrowheads="1"/>
          </p:cNvSpPr>
          <p:nvPr/>
        </p:nvSpPr>
        <p:spPr bwMode="auto">
          <a:xfrm>
            <a:off x="88376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4" name="Rectangle 14"/>
          <p:cNvSpPr>
            <a:spLocks noChangeArrowheads="1"/>
          </p:cNvSpPr>
          <p:nvPr/>
        </p:nvSpPr>
        <p:spPr bwMode="auto">
          <a:xfrm>
            <a:off x="91424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5" name="Rectangle 15"/>
          <p:cNvSpPr>
            <a:spLocks noChangeArrowheads="1"/>
          </p:cNvSpPr>
          <p:nvPr/>
        </p:nvSpPr>
        <p:spPr bwMode="auto">
          <a:xfrm>
            <a:off x="9447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6" name="Rectangle 16"/>
          <p:cNvSpPr>
            <a:spLocks noChangeArrowheads="1"/>
          </p:cNvSpPr>
          <p:nvPr/>
        </p:nvSpPr>
        <p:spPr bwMode="auto">
          <a:xfrm>
            <a:off x="97520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7" name="Rectangle 17"/>
          <p:cNvSpPr>
            <a:spLocks noChangeArrowheads="1"/>
          </p:cNvSpPr>
          <p:nvPr/>
        </p:nvSpPr>
        <p:spPr bwMode="auto">
          <a:xfrm>
            <a:off x="100568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28" name="Text Box 18"/>
          <p:cNvSpPr txBox="1">
            <a:spLocks noChangeArrowheads="1"/>
          </p:cNvSpPr>
          <p:nvPr/>
        </p:nvSpPr>
        <p:spPr bwMode="auto">
          <a:xfrm>
            <a:off x="64023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0</a:t>
            </a:r>
          </a:p>
        </p:txBody>
      </p:sp>
      <p:sp>
        <p:nvSpPr>
          <p:cNvPr id="17429" name="Text Box 19"/>
          <p:cNvSpPr txBox="1">
            <a:spLocks noChangeArrowheads="1"/>
          </p:cNvSpPr>
          <p:nvPr/>
        </p:nvSpPr>
        <p:spPr bwMode="auto">
          <a:xfrm>
            <a:off x="67040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a:t>
            </a:r>
          </a:p>
        </p:txBody>
      </p:sp>
      <p:sp>
        <p:nvSpPr>
          <p:cNvPr id="17430" name="Text Box 20"/>
          <p:cNvSpPr txBox="1">
            <a:spLocks noChangeArrowheads="1"/>
          </p:cNvSpPr>
          <p:nvPr/>
        </p:nvSpPr>
        <p:spPr bwMode="auto">
          <a:xfrm>
            <a:off x="700563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2</a:t>
            </a:r>
          </a:p>
        </p:txBody>
      </p:sp>
      <p:sp>
        <p:nvSpPr>
          <p:cNvPr id="17431" name="Text Box 21"/>
          <p:cNvSpPr txBox="1">
            <a:spLocks noChangeArrowheads="1"/>
          </p:cNvSpPr>
          <p:nvPr/>
        </p:nvSpPr>
        <p:spPr bwMode="auto">
          <a:xfrm>
            <a:off x="730726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3</a:t>
            </a:r>
          </a:p>
        </p:txBody>
      </p:sp>
      <p:sp>
        <p:nvSpPr>
          <p:cNvPr id="17432" name="Text Box 22"/>
          <p:cNvSpPr txBox="1">
            <a:spLocks noChangeArrowheads="1"/>
          </p:cNvSpPr>
          <p:nvPr/>
        </p:nvSpPr>
        <p:spPr bwMode="auto">
          <a:xfrm>
            <a:off x="76088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4</a:t>
            </a:r>
          </a:p>
        </p:txBody>
      </p:sp>
      <p:sp>
        <p:nvSpPr>
          <p:cNvPr id="17433" name="Text Box 23"/>
          <p:cNvSpPr txBox="1">
            <a:spLocks noChangeArrowheads="1"/>
          </p:cNvSpPr>
          <p:nvPr/>
        </p:nvSpPr>
        <p:spPr bwMode="auto">
          <a:xfrm>
            <a:off x="79105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5</a:t>
            </a:r>
          </a:p>
        </p:txBody>
      </p:sp>
      <p:sp>
        <p:nvSpPr>
          <p:cNvPr id="17434" name="Text Box 24"/>
          <p:cNvSpPr txBox="1">
            <a:spLocks noChangeArrowheads="1"/>
          </p:cNvSpPr>
          <p:nvPr/>
        </p:nvSpPr>
        <p:spPr bwMode="auto">
          <a:xfrm>
            <a:off x="821213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6</a:t>
            </a:r>
          </a:p>
        </p:txBody>
      </p:sp>
      <p:sp>
        <p:nvSpPr>
          <p:cNvPr id="17435" name="Text Box 25"/>
          <p:cNvSpPr txBox="1">
            <a:spLocks noChangeArrowheads="1"/>
          </p:cNvSpPr>
          <p:nvPr/>
        </p:nvSpPr>
        <p:spPr bwMode="auto">
          <a:xfrm>
            <a:off x="851376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7</a:t>
            </a:r>
          </a:p>
        </p:txBody>
      </p:sp>
      <p:sp>
        <p:nvSpPr>
          <p:cNvPr id="17436" name="Text Box 26"/>
          <p:cNvSpPr txBox="1">
            <a:spLocks noChangeArrowheads="1"/>
          </p:cNvSpPr>
          <p:nvPr/>
        </p:nvSpPr>
        <p:spPr bwMode="auto">
          <a:xfrm>
            <a:off x="88153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8</a:t>
            </a:r>
          </a:p>
        </p:txBody>
      </p:sp>
      <p:sp>
        <p:nvSpPr>
          <p:cNvPr id="17437" name="Text Box 27"/>
          <p:cNvSpPr txBox="1">
            <a:spLocks noChangeArrowheads="1"/>
          </p:cNvSpPr>
          <p:nvPr/>
        </p:nvSpPr>
        <p:spPr bwMode="auto">
          <a:xfrm>
            <a:off x="91170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9</a:t>
            </a:r>
          </a:p>
        </p:txBody>
      </p:sp>
      <p:sp>
        <p:nvSpPr>
          <p:cNvPr id="17438" name="Text Box 28"/>
          <p:cNvSpPr txBox="1">
            <a:spLocks noChangeArrowheads="1"/>
          </p:cNvSpPr>
          <p:nvPr/>
        </p:nvSpPr>
        <p:spPr bwMode="auto">
          <a:xfrm>
            <a:off x="9361487"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10</a:t>
            </a:r>
          </a:p>
        </p:txBody>
      </p:sp>
      <p:sp>
        <p:nvSpPr>
          <p:cNvPr id="17439" name="Text Box 29"/>
          <p:cNvSpPr txBox="1">
            <a:spLocks noChangeArrowheads="1"/>
          </p:cNvSpPr>
          <p:nvPr/>
        </p:nvSpPr>
        <p:spPr bwMode="auto">
          <a:xfrm>
            <a:off x="9663112"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11</a:t>
            </a:r>
          </a:p>
        </p:txBody>
      </p:sp>
      <p:sp>
        <p:nvSpPr>
          <p:cNvPr id="17440" name="Text Box 30"/>
          <p:cNvSpPr txBox="1">
            <a:spLocks noChangeArrowheads="1"/>
          </p:cNvSpPr>
          <p:nvPr/>
        </p:nvSpPr>
        <p:spPr bwMode="auto">
          <a:xfrm>
            <a:off x="9964737"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12</a:t>
            </a:r>
          </a:p>
        </p:txBody>
      </p:sp>
      <p:sp>
        <p:nvSpPr>
          <p:cNvPr id="17441" name="Rectangle 31"/>
          <p:cNvSpPr>
            <a:spLocks noChangeArrowheads="1"/>
          </p:cNvSpPr>
          <p:nvPr/>
        </p:nvSpPr>
        <p:spPr bwMode="auto">
          <a:xfrm>
            <a:off x="6399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42" name="Rectangle 32"/>
          <p:cNvSpPr>
            <a:spLocks noChangeArrowheads="1"/>
          </p:cNvSpPr>
          <p:nvPr/>
        </p:nvSpPr>
        <p:spPr bwMode="auto">
          <a:xfrm>
            <a:off x="67040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43" name="Rectangle 33"/>
          <p:cNvSpPr>
            <a:spLocks noChangeArrowheads="1"/>
          </p:cNvSpPr>
          <p:nvPr/>
        </p:nvSpPr>
        <p:spPr bwMode="auto">
          <a:xfrm>
            <a:off x="70088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41</a:t>
            </a:r>
          </a:p>
        </p:txBody>
      </p:sp>
      <p:sp>
        <p:nvSpPr>
          <p:cNvPr id="17444" name="Rectangle 34"/>
          <p:cNvSpPr>
            <a:spLocks noChangeArrowheads="1"/>
          </p:cNvSpPr>
          <p:nvPr/>
        </p:nvSpPr>
        <p:spPr bwMode="auto">
          <a:xfrm>
            <a:off x="73136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45" name="Rectangle 35"/>
          <p:cNvSpPr>
            <a:spLocks noChangeArrowheads="1"/>
          </p:cNvSpPr>
          <p:nvPr/>
        </p:nvSpPr>
        <p:spPr bwMode="auto">
          <a:xfrm>
            <a:off x="76184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46" name="Rectangle 36"/>
          <p:cNvSpPr>
            <a:spLocks noChangeArrowheads="1"/>
          </p:cNvSpPr>
          <p:nvPr/>
        </p:nvSpPr>
        <p:spPr bwMode="auto">
          <a:xfrm>
            <a:off x="7923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18</a:t>
            </a:r>
          </a:p>
        </p:txBody>
      </p:sp>
      <p:sp>
        <p:nvSpPr>
          <p:cNvPr id="17447" name="Rectangle 37"/>
          <p:cNvSpPr>
            <a:spLocks noChangeArrowheads="1"/>
          </p:cNvSpPr>
          <p:nvPr/>
        </p:nvSpPr>
        <p:spPr bwMode="auto">
          <a:xfrm>
            <a:off x="82280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44</a:t>
            </a:r>
          </a:p>
        </p:txBody>
      </p:sp>
      <p:sp>
        <p:nvSpPr>
          <p:cNvPr id="17448" name="Rectangle 38"/>
          <p:cNvSpPr>
            <a:spLocks noChangeArrowheads="1"/>
          </p:cNvSpPr>
          <p:nvPr/>
        </p:nvSpPr>
        <p:spPr bwMode="auto">
          <a:xfrm>
            <a:off x="85328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59</a:t>
            </a:r>
          </a:p>
        </p:txBody>
      </p:sp>
      <p:sp>
        <p:nvSpPr>
          <p:cNvPr id="17449" name="Rectangle 39"/>
          <p:cNvSpPr>
            <a:spLocks noChangeArrowheads="1"/>
          </p:cNvSpPr>
          <p:nvPr/>
        </p:nvSpPr>
        <p:spPr bwMode="auto">
          <a:xfrm>
            <a:off x="88376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32</a:t>
            </a:r>
          </a:p>
        </p:txBody>
      </p:sp>
      <p:sp>
        <p:nvSpPr>
          <p:cNvPr id="17450" name="Rectangle 40"/>
          <p:cNvSpPr>
            <a:spLocks noChangeArrowheads="1"/>
          </p:cNvSpPr>
          <p:nvPr/>
        </p:nvSpPr>
        <p:spPr bwMode="auto">
          <a:xfrm>
            <a:off x="91424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22</a:t>
            </a:r>
          </a:p>
        </p:txBody>
      </p:sp>
      <p:sp>
        <p:nvSpPr>
          <p:cNvPr id="17451" name="Rectangle 41"/>
          <p:cNvSpPr>
            <a:spLocks noChangeArrowheads="1"/>
          </p:cNvSpPr>
          <p:nvPr/>
        </p:nvSpPr>
        <p:spPr bwMode="auto">
          <a:xfrm>
            <a:off x="9447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31</a:t>
            </a:r>
          </a:p>
        </p:txBody>
      </p:sp>
      <p:sp>
        <p:nvSpPr>
          <p:cNvPr id="17452" name="Rectangle 42"/>
          <p:cNvSpPr>
            <a:spLocks noChangeArrowheads="1"/>
          </p:cNvSpPr>
          <p:nvPr/>
        </p:nvSpPr>
        <p:spPr bwMode="auto">
          <a:xfrm>
            <a:off x="97520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73</a:t>
            </a:r>
          </a:p>
        </p:txBody>
      </p:sp>
      <p:sp>
        <p:nvSpPr>
          <p:cNvPr id="17453" name="Rectangle 43"/>
          <p:cNvSpPr>
            <a:spLocks noChangeArrowheads="1"/>
          </p:cNvSpPr>
          <p:nvPr/>
        </p:nvSpPr>
        <p:spPr bwMode="auto">
          <a:xfrm>
            <a:off x="100568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17454" name="Text Box 44"/>
          <p:cNvSpPr txBox="1">
            <a:spLocks noChangeArrowheads="1"/>
          </p:cNvSpPr>
          <p:nvPr/>
        </p:nvSpPr>
        <p:spPr bwMode="auto">
          <a:xfrm>
            <a:off x="64023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0</a:t>
            </a:r>
          </a:p>
        </p:txBody>
      </p:sp>
      <p:sp>
        <p:nvSpPr>
          <p:cNvPr id="17455" name="Text Box 45"/>
          <p:cNvSpPr txBox="1">
            <a:spLocks noChangeArrowheads="1"/>
          </p:cNvSpPr>
          <p:nvPr/>
        </p:nvSpPr>
        <p:spPr bwMode="auto">
          <a:xfrm>
            <a:off x="67040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a:t>
            </a:r>
          </a:p>
        </p:txBody>
      </p:sp>
      <p:sp>
        <p:nvSpPr>
          <p:cNvPr id="17456" name="Text Box 46"/>
          <p:cNvSpPr txBox="1">
            <a:spLocks noChangeArrowheads="1"/>
          </p:cNvSpPr>
          <p:nvPr/>
        </p:nvSpPr>
        <p:spPr bwMode="auto">
          <a:xfrm>
            <a:off x="700563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2</a:t>
            </a:r>
          </a:p>
        </p:txBody>
      </p:sp>
      <p:sp>
        <p:nvSpPr>
          <p:cNvPr id="17457" name="Text Box 47"/>
          <p:cNvSpPr txBox="1">
            <a:spLocks noChangeArrowheads="1"/>
          </p:cNvSpPr>
          <p:nvPr/>
        </p:nvSpPr>
        <p:spPr bwMode="auto">
          <a:xfrm>
            <a:off x="730726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3</a:t>
            </a:r>
          </a:p>
        </p:txBody>
      </p:sp>
      <p:sp>
        <p:nvSpPr>
          <p:cNvPr id="17458" name="Text Box 48"/>
          <p:cNvSpPr txBox="1">
            <a:spLocks noChangeArrowheads="1"/>
          </p:cNvSpPr>
          <p:nvPr/>
        </p:nvSpPr>
        <p:spPr bwMode="auto">
          <a:xfrm>
            <a:off x="76088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4</a:t>
            </a:r>
          </a:p>
        </p:txBody>
      </p:sp>
      <p:sp>
        <p:nvSpPr>
          <p:cNvPr id="17459" name="Text Box 49"/>
          <p:cNvSpPr txBox="1">
            <a:spLocks noChangeArrowheads="1"/>
          </p:cNvSpPr>
          <p:nvPr/>
        </p:nvSpPr>
        <p:spPr bwMode="auto">
          <a:xfrm>
            <a:off x="79105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5</a:t>
            </a:r>
          </a:p>
        </p:txBody>
      </p:sp>
      <p:sp>
        <p:nvSpPr>
          <p:cNvPr id="17460" name="Text Box 50"/>
          <p:cNvSpPr txBox="1">
            <a:spLocks noChangeArrowheads="1"/>
          </p:cNvSpPr>
          <p:nvPr/>
        </p:nvSpPr>
        <p:spPr bwMode="auto">
          <a:xfrm>
            <a:off x="821213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6</a:t>
            </a:r>
          </a:p>
        </p:txBody>
      </p:sp>
      <p:sp>
        <p:nvSpPr>
          <p:cNvPr id="17461" name="Text Box 51"/>
          <p:cNvSpPr txBox="1">
            <a:spLocks noChangeArrowheads="1"/>
          </p:cNvSpPr>
          <p:nvPr/>
        </p:nvSpPr>
        <p:spPr bwMode="auto">
          <a:xfrm>
            <a:off x="851376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7</a:t>
            </a:r>
          </a:p>
        </p:txBody>
      </p:sp>
      <p:sp>
        <p:nvSpPr>
          <p:cNvPr id="17462" name="Text Box 52"/>
          <p:cNvSpPr txBox="1">
            <a:spLocks noChangeArrowheads="1"/>
          </p:cNvSpPr>
          <p:nvPr/>
        </p:nvSpPr>
        <p:spPr bwMode="auto">
          <a:xfrm>
            <a:off x="88153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8</a:t>
            </a:r>
          </a:p>
        </p:txBody>
      </p:sp>
      <p:sp>
        <p:nvSpPr>
          <p:cNvPr id="17463" name="Text Box 53"/>
          <p:cNvSpPr txBox="1">
            <a:spLocks noChangeArrowheads="1"/>
          </p:cNvSpPr>
          <p:nvPr/>
        </p:nvSpPr>
        <p:spPr bwMode="auto">
          <a:xfrm>
            <a:off x="91170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9</a:t>
            </a:r>
          </a:p>
        </p:txBody>
      </p:sp>
      <p:sp>
        <p:nvSpPr>
          <p:cNvPr id="17464" name="Text Box 54"/>
          <p:cNvSpPr txBox="1">
            <a:spLocks noChangeArrowheads="1"/>
          </p:cNvSpPr>
          <p:nvPr/>
        </p:nvSpPr>
        <p:spPr bwMode="auto">
          <a:xfrm>
            <a:off x="9361487"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10</a:t>
            </a:r>
          </a:p>
        </p:txBody>
      </p:sp>
      <p:sp>
        <p:nvSpPr>
          <p:cNvPr id="17465" name="Text Box 55"/>
          <p:cNvSpPr txBox="1">
            <a:spLocks noChangeArrowheads="1"/>
          </p:cNvSpPr>
          <p:nvPr/>
        </p:nvSpPr>
        <p:spPr bwMode="auto">
          <a:xfrm>
            <a:off x="9663112"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11</a:t>
            </a:r>
          </a:p>
        </p:txBody>
      </p:sp>
      <p:sp>
        <p:nvSpPr>
          <p:cNvPr id="17466" name="Text Box 56"/>
          <p:cNvSpPr txBox="1">
            <a:spLocks noChangeArrowheads="1"/>
          </p:cNvSpPr>
          <p:nvPr/>
        </p:nvSpPr>
        <p:spPr bwMode="auto">
          <a:xfrm>
            <a:off x="9964737"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12</a:t>
            </a:r>
          </a:p>
        </p:txBody>
      </p:sp>
      <p:sp>
        <p:nvSpPr>
          <p:cNvPr id="17467" name="AutoShape 57"/>
          <p:cNvSpPr>
            <a:spLocks noChangeArrowheads="1"/>
          </p:cNvSpPr>
          <p:nvPr/>
        </p:nvSpPr>
        <p:spPr bwMode="auto">
          <a:xfrm>
            <a:off x="8228012"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17468"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05333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614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98C75C11-15D5-EF49-8581-604FCD6D9B13}" type="slidenum">
              <a:rPr lang="en-US" sz="1400">
                <a:solidFill>
                  <a:srgbClr val="40458C"/>
                </a:solidFill>
              </a:rPr>
              <a:pPr eaLnBrk="1" hangingPunct="1"/>
              <a:t>24</a:t>
            </a:fld>
            <a:endParaRPr lang="en-US" sz="1400">
              <a:solidFill>
                <a:srgbClr val="40458C"/>
              </a:solidFill>
            </a:endParaRPr>
          </a:p>
        </p:txBody>
      </p:sp>
      <p:sp>
        <p:nvSpPr>
          <p:cNvPr id="6149" name="Rectangle 2"/>
          <p:cNvSpPr>
            <a:spLocks noGrp="1" noChangeArrowheads="1"/>
          </p:cNvSpPr>
          <p:nvPr>
            <p:ph type="title"/>
          </p:nvPr>
        </p:nvSpPr>
        <p:spPr/>
        <p:txBody>
          <a:bodyPr/>
          <a:lstStyle/>
          <a:p>
            <a:pPr eaLnBrk="1" hangingPunct="1"/>
            <a:r>
              <a:rPr lang="en-US">
                <a:latin typeface="Tahoma" charset="0"/>
              </a:rPr>
              <a:t>Search with Linear Probing</a:t>
            </a:r>
          </a:p>
        </p:txBody>
      </p:sp>
      <p:sp>
        <p:nvSpPr>
          <p:cNvPr id="6150" name="Rectangle 3" descr="Rectangle: Click to edit Master text styles&#10;Second level&#10;Third level&#10;Fourth level&#10;Fifth level"/>
          <p:cNvSpPr>
            <a:spLocks noGrp="1" noChangeArrowheads="1"/>
          </p:cNvSpPr>
          <p:nvPr>
            <p:ph type="body" sz="half" idx="1"/>
          </p:nvPr>
        </p:nvSpPr>
        <p:spPr>
          <a:xfrm>
            <a:off x="2284412" y="1676400"/>
            <a:ext cx="3733800" cy="4419600"/>
          </a:xfrm>
        </p:spPr>
        <p:txBody>
          <a:bodyPr/>
          <a:lstStyle/>
          <a:p>
            <a:pPr eaLnBrk="1" hangingPunct="1"/>
            <a:r>
              <a:rPr lang="en-US" sz="2400">
                <a:latin typeface="Tahoma" charset="0"/>
              </a:rPr>
              <a:t>Consider a hash table </a:t>
            </a:r>
            <a:r>
              <a:rPr lang="en-US" sz="2400" b="1" i="1">
                <a:latin typeface="Times New Roman" charset="0"/>
              </a:rPr>
              <a:t>A</a:t>
            </a:r>
            <a:r>
              <a:rPr lang="en-US" sz="2400">
                <a:latin typeface="Tahoma" charset="0"/>
              </a:rPr>
              <a:t> that uses linear probing</a:t>
            </a:r>
          </a:p>
          <a:p>
            <a:pPr eaLnBrk="1" hangingPunct="1"/>
            <a:r>
              <a:rPr lang="en-US" sz="2400">
                <a:solidFill>
                  <a:schemeClr val="tx2"/>
                </a:solidFill>
                <a:latin typeface="Tahoma" charset="0"/>
              </a:rPr>
              <a:t>get</a:t>
            </a:r>
            <a:r>
              <a:rPr lang="en-US" sz="2400">
                <a:latin typeface="Times New Roman" charset="0"/>
              </a:rPr>
              <a:t>(</a:t>
            </a:r>
            <a:r>
              <a:rPr lang="en-US" sz="2400" b="1" i="1">
                <a:latin typeface="Times New Roman" charset="0"/>
              </a:rPr>
              <a:t>k</a:t>
            </a:r>
            <a:r>
              <a:rPr lang="en-US" sz="2400">
                <a:latin typeface="Times New Roman" charset="0"/>
              </a:rPr>
              <a:t>)</a:t>
            </a:r>
          </a:p>
          <a:p>
            <a:pPr lvl="1" eaLnBrk="1" hangingPunct="1"/>
            <a:r>
              <a:rPr lang="en-US" sz="2000">
                <a:latin typeface="Tahoma" charset="0"/>
              </a:rPr>
              <a:t>We start at cell </a:t>
            </a:r>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endParaRPr lang="en-US" sz="2000">
              <a:latin typeface="Tahoma" charset="0"/>
            </a:endParaRPr>
          </a:p>
          <a:p>
            <a:pPr lvl="1" eaLnBrk="1" hangingPunct="1"/>
            <a:r>
              <a:rPr lang="en-US" sz="2000">
                <a:latin typeface="Tahoma" charset="0"/>
              </a:rPr>
              <a:t>We probe consecutive locations until one of the following occurs</a:t>
            </a:r>
          </a:p>
          <a:p>
            <a:pPr lvl="2" eaLnBrk="1" hangingPunct="1"/>
            <a:r>
              <a:rPr lang="en-US" sz="1800">
                <a:latin typeface="Tahoma" charset="0"/>
              </a:rPr>
              <a:t>An item with key </a:t>
            </a:r>
            <a:r>
              <a:rPr lang="en-US" sz="1800" b="1" i="1">
                <a:latin typeface="Times New Roman" charset="0"/>
              </a:rPr>
              <a:t>k</a:t>
            </a:r>
            <a:r>
              <a:rPr lang="en-US" sz="1800">
                <a:latin typeface="Tahoma" charset="0"/>
              </a:rPr>
              <a:t> is found, or</a:t>
            </a:r>
          </a:p>
          <a:p>
            <a:pPr lvl="2" eaLnBrk="1" hangingPunct="1"/>
            <a:r>
              <a:rPr lang="en-US" sz="1800">
                <a:latin typeface="Tahoma" charset="0"/>
              </a:rPr>
              <a:t>An empty cell is found, or</a:t>
            </a:r>
          </a:p>
          <a:p>
            <a:pPr lvl="2" eaLnBrk="1" hangingPunct="1"/>
            <a:r>
              <a:rPr lang="en-US" sz="1800" b="1" i="1">
                <a:latin typeface="Times New Roman" charset="0"/>
              </a:rPr>
              <a:t>N</a:t>
            </a:r>
            <a:r>
              <a:rPr lang="en-US" sz="1800">
                <a:latin typeface="Tahoma" charset="0"/>
              </a:rPr>
              <a:t> cells have been unsuccessfully probed </a:t>
            </a:r>
          </a:p>
        </p:txBody>
      </p:sp>
      <p:sp>
        <p:nvSpPr>
          <p:cNvPr id="6151" name="Text Box 4"/>
          <p:cNvSpPr txBox="1">
            <a:spLocks noChangeArrowheads="1"/>
          </p:cNvSpPr>
          <p:nvPr/>
        </p:nvSpPr>
        <p:spPr bwMode="auto">
          <a:xfrm>
            <a:off x="6399212" y="1676400"/>
            <a:ext cx="3810000" cy="477043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defTabSz="285750" eaLnBrk="0" hangingPunct="0">
              <a:defRPr sz="2400">
                <a:solidFill>
                  <a:schemeClr val="tx1"/>
                </a:solidFill>
                <a:latin typeface="Tahoma" charset="0"/>
                <a:ea typeface="ＭＳ Ｐゴシック" charset="0"/>
              </a:defRPr>
            </a:lvl1pPr>
            <a:lvl2pPr marL="285750" defTabSz="285750" eaLnBrk="0" hangingPunct="0">
              <a:defRPr sz="2400">
                <a:solidFill>
                  <a:schemeClr val="tx1"/>
                </a:solidFill>
                <a:latin typeface="Tahoma" charset="0"/>
                <a:ea typeface="ＭＳ Ｐゴシック" charset="0"/>
              </a:defRPr>
            </a:lvl2pPr>
            <a:lvl3pPr marL="1143000" indent="-228600" defTabSz="285750" eaLnBrk="0" hangingPunct="0">
              <a:defRPr sz="2400">
                <a:solidFill>
                  <a:schemeClr val="tx1"/>
                </a:solidFill>
                <a:latin typeface="Tahoma" charset="0"/>
                <a:ea typeface="ＭＳ Ｐゴシック" charset="0"/>
              </a:defRPr>
            </a:lvl3pPr>
            <a:lvl4pPr marL="1600200" indent="-228600" defTabSz="285750" eaLnBrk="0" hangingPunct="0">
              <a:defRPr sz="2400">
                <a:solidFill>
                  <a:schemeClr val="tx1"/>
                </a:solidFill>
                <a:latin typeface="Tahoma" charset="0"/>
                <a:ea typeface="ＭＳ Ｐゴシック" charset="0"/>
              </a:defRPr>
            </a:lvl4pPr>
            <a:lvl5pPr marL="2057400" indent="-228600" defTabSz="285750" eaLnBrk="0" hangingPunct="0">
              <a:defRPr sz="2400">
                <a:solidFill>
                  <a:schemeClr val="tx1"/>
                </a:solidFill>
                <a:latin typeface="Tahoma" charset="0"/>
                <a:ea typeface="ＭＳ Ｐゴシック" charset="0"/>
              </a:defRPr>
            </a:lvl5pPr>
            <a:lvl6pPr marL="2514600" indent="-228600" algn="ctr" defTabSz="285750"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defTabSz="285750"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defTabSz="285750"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defTabSz="285750" eaLnBrk="0" fontAlgn="base" hangingPunct="0">
              <a:spcBef>
                <a:spcPct val="0"/>
              </a:spcBef>
              <a:spcAft>
                <a:spcPct val="0"/>
              </a:spcAft>
              <a:defRPr sz="2400">
                <a:solidFill>
                  <a:schemeClr val="tx1"/>
                </a:solidFill>
                <a:latin typeface="Tahoma" charset="0"/>
                <a:ea typeface="ＭＳ Ｐゴシック" charset="0"/>
              </a:defRPr>
            </a:lvl9pPr>
          </a:lstStyle>
          <a:p>
            <a:pPr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Algorithm</a:t>
            </a:r>
            <a:r>
              <a:rPr lang="en-US" sz="2000">
                <a:solidFill>
                  <a:srgbClr val="40458C"/>
                </a:solidFill>
                <a:latin typeface="Times New Roman" charset="0"/>
              </a:rPr>
              <a:t> </a:t>
            </a:r>
            <a:r>
              <a:rPr lang="en-US" sz="2000" b="1" i="1">
                <a:solidFill>
                  <a:srgbClr val="BE2D00"/>
                </a:solidFill>
                <a:latin typeface="Times New Roman" charset="0"/>
              </a:rPr>
              <a:t>get</a:t>
            </a:r>
            <a:r>
              <a:rPr lang="en-US" sz="2000">
                <a:solidFill>
                  <a:srgbClr val="BE2D00"/>
                </a:solidFill>
                <a:latin typeface="Times New Roman" charset="0"/>
              </a:rPr>
              <a:t>(</a:t>
            </a:r>
            <a:r>
              <a:rPr lang="en-US" sz="2000" b="1" i="1">
                <a:solidFill>
                  <a:srgbClr val="BE2D00"/>
                </a:solidFill>
                <a:latin typeface="Times New Roman" charset="0"/>
              </a:rPr>
              <a:t>k</a:t>
            </a:r>
            <a:r>
              <a:rPr lang="en-US" sz="2000">
                <a:solidFill>
                  <a:srgbClr val="BE2D00"/>
                </a:solidFill>
                <a:latin typeface="Times New Roman" charset="0"/>
              </a:rPr>
              <a:t>)	</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BE2D00"/>
                </a:solidFill>
                <a:latin typeface="Times New Roman" charset="0"/>
              </a:rPr>
              <a:t>	</a:t>
            </a:r>
            <a:r>
              <a:rPr lang="en-US" sz="2000" b="1" i="1">
                <a:solidFill>
                  <a:srgbClr val="577052"/>
                </a:solidFill>
                <a:latin typeface="Times New Roman" charset="0"/>
              </a:rPr>
              <a:t>i</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h</a:t>
            </a:r>
            <a:r>
              <a:rPr lang="en-US" sz="2000">
                <a:solidFill>
                  <a:srgbClr val="577052"/>
                </a:solidFill>
                <a:latin typeface="Times New Roman" charset="0"/>
              </a:rPr>
              <a:t>(</a:t>
            </a:r>
            <a:r>
              <a:rPr lang="en-US" sz="2000" b="1" i="1">
                <a:solidFill>
                  <a:srgbClr val="577052"/>
                </a:solidFill>
                <a:latin typeface="Times New Roman" charset="0"/>
              </a:rPr>
              <a:t>k</a:t>
            </a:r>
            <a:r>
              <a:rPr lang="en-US" sz="2000">
                <a:solidFill>
                  <a:srgbClr val="577052"/>
                </a:solidFill>
                <a:latin typeface="Times New Roman" charset="0"/>
              </a:rPr>
              <a:t>)</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577052"/>
                </a:solidFill>
                <a:latin typeface="Times New Roman" charset="0"/>
              </a:rPr>
              <a:t>	</a:t>
            </a:r>
            <a:r>
              <a:rPr lang="en-US" sz="2000" b="1" i="1">
                <a:solidFill>
                  <a:srgbClr val="577052"/>
                </a:solidFill>
                <a:latin typeface="Times New Roman" charset="0"/>
              </a:rPr>
              <a:t>p</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a:t>
            </a:r>
            <a:r>
              <a:rPr lang="en-US" sz="2000">
                <a:solidFill>
                  <a:srgbClr val="577052"/>
                </a:solidFill>
                <a:latin typeface="Times New Roman" charset="0"/>
              </a:rPr>
              <a:t>0</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BE2D00"/>
                </a:solidFill>
                <a:latin typeface="Times New Roman" charset="0"/>
              </a:rPr>
              <a:t>	</a:t>
            </a:r>
            <a:r>
              <a:rPr lang="en-US" sz="2000" b="1">
                <a:solidFill>
                  <a:srgbClr val="000000"/>
                </a:solidFill>
                <a:latin typeface="Times New Roman" charset="0"/>
              </a:rPr>
              <a:t>repeat</a:t>
            </a:r>
          </a:p>
          <a:p>
            <a:pPr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		</a:t>
            </a:r>
            <a:r>
              <a:rPr lang="en-US" sz="2000" b="1" i="1">
                <a:solidFill>
                  <a:srgbClr val="577052"/>
                </a:solidFill>
                <a:latin typeface="Times New Roman" charset="0"/>
              </a:rPr>
              <a:t>c</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A</a:t>
            </a:r>
            <a:r>
              <a:rPr lang="en-US" sz="2000">
                <a:solidFill>
                  <a:srgbClr val="577052"/>
                </a:solidFill>
                <a:latin typeface="Times New Roman" charset="0"/>
              </a:rPr>
              <a:t>[</a:t>
            </a:r>
            <a:r>
              <a:rPr lang="en-US" sz="2000" b="1" i="1">
                <a:solidFill>
                  <a:srgbClr val="577052"/>
                </a:solidFill>
                <a:latin typeface="Times New Roman" charset="0"/>
              </a:rPr>
              <a:t>i</a:t>
            </a:r>
            <a:r>
              <a:rPr lang="en-US" sz="2000">
                <a:solidFill>
                  <a:srgbClr val="577052"/>
                </a:solidFill>
                <a:latin typeface="Times New Roman" charset="0"/>
              </a:rPr>
              <a:t>]</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577052"/>
                </a:solidFill>
                <a:latin typeface="Times New Roman" charset="0"/>
              </a:rPr>
              <a:t>		</a:t>
            </a:r>
            <a:r>
              <a:rPr lang="en-US" sz="2000" b="1">
                <a:solidFill>
                  <a:srgbClr val="000000"/>
                </a:solidFill>
                <a:latin typeface="Times New Roman" charset="0"/>
              </a:rPr>
              <a:t>if </a:t>
            </a:r>
            <a:r>
              <a:rPr lang="en-US" sz="2000" b="1" i="1">
                <a:solidFill>
                  <a:srgbClr val="577052"/>
                </a:solidFill>
                <a:latin typeface="Times New Roman" charset="0"/>
              </a:rPr>
              <a:t>c</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a:solidFill>
                  <a:srgbClr val="577052"/>
                </a:solidFill>
                <a:latin typeface="Times New Roman" charset="0"/>
              </a:rPr>
              <a:t> </a:t>
            </a:r>
            <a:r>
              <a:rPr lang="en-US" sz="2000">
                <a:solidFill>
                  <a:srgbClr val="577052"/>
                </a:solidFill>
                <a:latin typeface="Symbol" charset="0"/>
                <a:sym typeface="Symbol" charset="0"/>
              </a:rPr>
              <a:t></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577052"/>
                </a:solidFill>
                <a:latin typeface="Symbol" charset="0"/>
                <a:sym typeface="Symbol" charset="0"/>
              </a:rPr>
              <a:t>			</a:t>
            </a:r>
            <a:r>
              <a:rPr lang="en-US" sz="2000" b="1">
                <a:solidFill>
                  <a:srgbClr val="000000"/>
                </a:solidFill>
                <a:latin typeface="Times New Roman" charset="0"/>
              </a:rPr>
              <a:t>return</a:t>
            </a:r>
            <a:r>
              <a:rPr lang="en-US" sz="2000">
                <a:solidFill>
                  <a:srgbClr val="577052"/>
                </a:solidFill>
                <a:latin typeface="Times New Roman" charset="0"/>
              </a:rPr>
              <a:t> </a:t>
            </a:r>
            <a:r>
              <a:rPr lang="en-US" sz="2000" b="1" i="1">
                <a:solidFill>
                  <a:srgbClr val="577052"/>
                </a:solidFill>
                <a:latin typeface="Times New Roman" charset="0"/>
              </a:rPr>
              <a:t>null</a:t>
            </a:r>
            <a:endParaRPr lang="en-US" sz="2000" b="1">
              <a:solidFill>
                <a:srgbClr val="577052"/>
              </a:solidFill>
              <a:latin typeface="Times New Roman" charset="0"/>
            </a:endParaRPr>
          </a:p>
          <a:p>
            <a:pPr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		 else if </a:t>
            </a:r>
            <a:r>
              <a:rPr lang="en-US" sz="2000" b="1" i="1">
                <a:solidFill>
                  <a:srgbClr val="577052"/>
                </a:solidFill>
                <a:latin typeface="Times New Roman" charset="0"/>
              </a:rPr>
              <a:t>c.getKey </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a:solidFill>
                  <a:srgbClr val="577052"/>
                </a:solidFill>
                <a:latin typeface="Times New Roman" charset="0"/>
              </a:rPr>
              <a:t> </a:t>
            </a:r>
            <a:r>
              <a:rPr lang="en-US" sz="2000" b="1" i="1">
                <a:solidFill>
                  <a:srgbClr val="577052"/>
                </a:solidFill>
                <a:latin typeface="Times New Roman" charset="0"/>
              </a:rPr>
              <a:t>k</a:t>
            </a:r>
          </a:p>
          <a:p>
            <a:pPr eaLnBrk="1" fontAlgn="base" hangingPunct="1">
              <a:lnSpc>
                <a:spcPct val="90000"/>
              </a:lnSpc>
              <a:spcBef>
                <a:spcPct val="20000"/>
              </a:spcBef>
              <a:spcAft>
                <a:spcPct val="0"/>
              </a:spcAft>
              <a:buClr>
                <a:srgbClr val="6F89F7"/>
              </a:buClr>
              <a:buSzPct val="110000"/>
              <a:buFont typeface="Wingdings" charset="0"/>
              <a:buNone/>
            </a:pPr>
            <a:r>
              <a:rPr lang="en-US" sz="2000" b="1" i="1">
                <a:solidFill>
                  <a:srgbClr val="577052"/>
                </a:solidFill>
                <a:latin typeface="Times New Roman" charset="0"/>
              </a:rPr>
              <a:t>			</a:t>
            </a:r>
            <a:r>
              <a:rPr lang="en-US" sz="2000" b="1">
                <a:solidFill>
                  <a:srgbClr val="000000"/>
                </a:solidFill>
                <a:latin typeface="Times New Roman" charset="0"/>
              </a:rPr>
              <a:t>return</a:t>
            </a:r>
            <a:r>
              <a:rPr lang="en-US" sz="2000">
                <a:solidFill>
                  <a:srgbClr val="577052"/>
                </a:solidFill>
                <a:latin typeface="Times New Roman" charset="0"/>
              </a:rPr>
              <a:t> </a:t>
            </a:r>
            <a:r>
              <a:rPr lang="en-US" sz="2000" b="1" i="1">
                <a:solidFill>
                  <a:srgbClr val="577052"/>
                </a:solidFill>
                <a:latin typeface="Times New Roman" charset="0"/>
              </a:rPr>
              <a:t>c.getValue</a:t>
            </a:r>
            <a:r>
              <a:rPr lang="en-US" sz="2000">
                <a:solidFill>
                  <a:srgbClr val="577052"/>
                </a:solidFill>
                <a:latin typeface="Times New Roman" charset="0"/>
              </a:rPr>
              <a:t>()</a:t>
            </a:r>
            <a:endParaRPr lang="en-US" sz="2000">
              <a:solidFill>
                <a:srgbClr val="BE2D00"/>
              </a:solidFill>
              <a:latin typeface="Times New Roman" charset="0"/>
            </a:endParaRPr>
          </a:p>
          <a:p>
            <a:pPr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		else</a:t>
            </a:r>
          </a:p>
          <a:p>
            <a:pPr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			</a:t>
            </a:r>
            <a:r>
              <a:rPr lang="en-US" sz="2000" b="1" i="1">
                <a:solidFill>
                  <a:srgbClr val="577052"/>
                </a:solidFill>
                <a:latin typeface="Times New Roman" charset="0"/>
              </a:rPr>
              <a:t>i</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a:t>
            </a:r>
            <a:r>
              <a:rPr lang="en-US" sz="2000">
                <a:solidFill>
                  <a:srgbClr val="577052"/>
                </a:solidFill>
                <a:latin typeface="Times New Roman" charset="0"/>
              </a:rPr>
              <a:t>(</a:t>
            </a:r>
            <a:r>
              <a:rPr lang="en-US" sz="2000" b="1" i="1">
                <a:solidFill>
                  <a:srgbClr val="577052"/>
                </a:solidFill>
                <a:latin typeface="Times New Roman" charset="0"/>
              </a:rPr>
              <a:t>i</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a:t>
            </a:r>
            <a:r>
              <a:rPr lang="en-US" sz="2000">
                <a:solidFill>
                  <a:srgbClr val="577052"/>
                </a:solidFill>
                <a:latin typeface="Times New Roman" charset="0"/>
              </a:rPr>
              <a:t>1)</a:t>
            </a:r>
            <a:r>
              <a:rPr lang="en-US" sz="2000" b="1" i="1">
                <a:solidFill>
                  <a:srgbClr val="577052"/>
                </a:solidFill>
                <a:latin typeface="Times New Roman" charset="0"/>
              </a:rPr>
              <a:t> </a:t>
            </a:r>
            <a:r>
              <a:rPr lang="en-US" sz="2000">
                <a:solidFill>
                  <a:srgbClr val="577052"/>
                </a:solidFill>
                <a:latin typeface="Times New Roman" charset="0"/>
              </a:rPr>
              <a:t>mod</a:t>
            </a:r>
            <a:r>
              <a:rPr lang="en-US" sz="2000" b="1" i="1">
                <a:solidFill>
                  <a:srgbClr val="577052"/>
                </a:solidFill>
                <a:latin typeface="Times New Roman" charset="0"/>
              </a:rPr>
              <a:t> N</a:t>
            </a:r>
            <a:endParaRPr lang="en-US" sz="2000">
              <a:solidFill>
                <a:srgbClr val="577052"/>
              </a:solidFill>
              <a:latin typeface="Times New Roman" charset="0"/>
            </a:endParaRPr>
          </a:p>
          <a:p>
            <a:pPr lvl="1"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		</a:t>
            </a:r>
            <a:r>
              <a:rPr lang="en-US" sz="2000" b="1" i="1">
                <a:solidFill>
                  <a:srgbClr val="577052"/>
                </a:solidFill>
                <a:latin typeface="Times New Roman" charset="0"/>
              </a:rPr>
              <a:t>p</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p</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b="1" i="1">
                <a:solidFill>
                  <a:srgbClr val="577052"/>
                </a:solidFill>
                <a:latin typeface="Times New Roman" charset="0"/>
              </a:rPr>
              <a:t> </a:t>
            </a:r>
            <a:r>
              <a:rPr lang="en-US" sz="2000">
                <a:solidFill>
                  <a:srgbClr val="577052"/>
                </a:solidFill>
                <a:latin typeface="Times New Roman" charset="0"/>
              </a:rPr>
              <a:t>1</a:t>
            </a:r>
          </a:p>
          <a:p>
            <a:pPr lvl="1" eaLnBrk="1" fontAlgn="base" hangingPunct="1">
              <a:lnSpc>
                <a:spcPct val="90000"/>
              </a:lnSpc>
              <a:spcBef>
                <a:spcPct val="20000"/>
              </a:spcBef>
              <a:spcAft>
                <a:spcPct val="0"/>
              </a:spcAft>
              <a:buClr>
                <a:srgbClr val="6F89F7"/>
              </a:buClr>
              <a:buSzPct val="110000"/>
              <a:buFont typeface="Wingdings" charset="0"/>
              <a:buNone/>
            </a:pPr>
            <a:r>
              <a:rPr lang="en-US" sz="2000" b="1">
                <a:solidFill>
                  <a:srgbClr val="000000"/>
                </a:solidFill>
                <a:latin typeface="Times New Roman" charset="0"/>
              </a:rPr>
              <a:t>until</a:t>
            </a:r>
            <a:r>
              <a:rPr lang="en-US" sz="2000">
                <a:solidFill>
                  <a:srgbClr val="577052"/>
                </a:solidFill>
                <a:latin typeface="Times New Roman" charset="0"/>
              </a:rPr>
              <a:t> 	 </a:t>
            </a:r>
            <a:r>
              <a:rPr lang="en-US" sz="2000" b="1" i="1">
                <a:solidFill>
                  <a:srgbClr val="577052"/>
                </a:solidFill>
                <a:latin typeface="Times New Roman" charset="0"/>
              </a:rPr>
              <a:t>p</a:t>
            </a:r>
            <a:r>
              <a:rPr lang="en-US" sz="2000">
                <a:solidFill>
                  <a:srgbClr val="577052"/>
                </a:solidFill>
                <a:latin typeface="Times New Roman" charset="0"/>
              </a:rPr>
              <a:t> </a:t>
            </a:r>
            <a:r>
              <a:rPr lang="en-US" sz="2000">
                <a:solidFill>
                  <a:srgbClr val="577052"/>
                </a:solidFill>
                <a:latin typeface="Symbol" charset="0"/>
                <a:sym typeface="Symbol" charset="0"/>
              </a:rPr>
              <a:t>=</a:t>
            </a:r>
            <a:r>
              <a:rPr lang="en-US" sz="2000">
                <a:solidFill>
                  <a:srgbClr val="577052"/>
                </a:solidFill>
                <a:latin typeface="Times New Roman" charset="0"/>
              </a:rPr>
              <a:t> </a:t>
            </a:r>
            <a:r>
              <a:rPr lang="en-US" sz="2000" b="1" i="1">
                <a:solidFill>
                  <a:srgbClr val="577052"/>
                </a:solidFill>
                <a:latin typeface="Times New Roman" charset="0"/>
              </a:rPr>
              <a:t>N</a:t>
            </a:r>
          </a:p>
          <a:p>
            <a:pPr eaLnBrk="1" fontAlgn="base" hangingPunct="1">
              <a:lnSpc>
                <a:spcPct val="90000"/>
              </a:lnSpc>
              <a:spcBef>
                <a:spcPct val="20000"/>
              </a:spcBef>
              <a:spcAft>
                <a:spcPct val="0"/>
              </a:spcAft>
              <a:buClr>
                <a:srgbClr val="6F89F7"/>
              </a:buClr>
              <a:buSzPct val="110000"/>
              <a:buFont typeface="Wingdings" charset="0"/>
              <a:buNone/>
            </a:pPr>
            <a:r>
              <a:rPr lang="en-US" sz="2000">
                <a:solidFill>
                  <a:srgbClr val="577052"/>
                </a:solidFill>
                <a:latin typeface="Symbol" charset="0"/>
                <a:sym typeface="Symbol" charset="0"/>
              </a:rPr>
              <a:t>	</a:t>
            </a:r>
            <a:r>
              <a:rPr lang="en-US" sz="2000" b="1">
                <a:solidFill>
                  <a:srgbClr val="000000"/>
                </a:solidFill>
                <a:latin typeface="Times New Roman" charset="0"/>
              </a:rPr>
              <a:t>return</a:t>
            </a:r>
            <a:r>
              <a:rPr lang="en-US" sz="2000">
                <a:solidFill>
                  <a:srgbClr val="577052"/>
                </a:solidFill>
                <a:latin typeface="Times New Roman" charset="0"/>
              </a:rPr>
              <a:t> </a:t>
            </a:r>
            <a:r>
              <a:rPr lang="en-US" sz="2000" b="1" i="1">
                <a:solidFill>
                  <a:srgbClr val="577052"/>
                </a:solidFill>
                <a:latin typeface="Times New Roman" charset="0"/>
              </a:rPr>
              <a:t>null</a:t>
            </a:r>
          </a:p>
        </p:txBody>
      </p:sp>
      <p:graphicFrame>
        <p:nvGraphicFramePr>
          <p:cNvPr id="6146" name="Object 5"/>
          <p:cNvGraphicFramePr>
            <a:graphicFrameLocks noChangeAspect="1"/>
          </p:cNvGraphicFramePr>
          <p:nvPr/>
        </p:nvGraphicFramePr>
        <p:xfrm>
          <a:off x="8990013" y="152400"/>
          <a:ext cx="1330325" cy="1143000"/>
        </p:xfrm>
        <a:graphic>
          <a:graphicData uri="http://schemas.openxmlformats.org/presentationml/2006/ole">
            <mc:AlternateContent xmlns:mc="http://schemas.openxmlformats.org/markup-compatibility/2006">
              <mc:Choice xmlns:v="urn:schemas-microsoft-com:vml" Requires="v">
                <p:oleObj name="Clip" r:id="rId2" imgW="4033080" imgH="3468960" progId="MS_ClipArt_Gallery.2">
                  <p:embed/>
                </p:oleObj>
              </mc:Choice>
              <mc:Fallback>
                <p:oleObj name="Clip" r:id="rId2" imgW="4033080" imgH="346896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013" y="152400"/>
                        <a:ext cx="1330325" cy="114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152"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157832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8435"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FCCFD923-2FE3-1D4F-BEE2-63581947246D}" type="slidenum">
              <a:rPr lang="en-US" sz="1400">
                <a:solidFill>
                  <a:srgbClr val="40458C"/>
                </a:solidFill>
              </a:rPr>
              <a:pPr eaLnBrk="1" hangingPunct="1"/>
              <a:t>25</a:t>
            </a:fld>
            <a:endParaRPr lang="en-US" sz="1400">
              <a:solidFill>
                <a:srgbClr val="40458C"/>
              </a:solidFill>
            </a:endParaRPr>
          </a:p>
        </p:txBody>
      </p:sp>
      <p:sp>
        <p:nvSpPr>
          <p:cNvPr id="18436" name="Rectangle 1026"/>
          <p:cNvSpPr>
            <a:spLocks noGrp="1" noChangeArrowheads="1"/>
          </p:cNvSpPr>
          <p:nvPr>
            <p:ph type="title"/>
          </p:nvPr>
        </p:nvSpPr>
        <p:spPr/>
        <p:txBody>
          <a:bodyPr/>
          <a:lstStyle/>
          <a:p>
            <a:pPr eaLnBrk="1" hangingPunct="1"/>
            <a:r>
              <a:rPr lang="en-US">
                <a:latin typeface="Tahoma" charset="0"/>
              </a:rPr>
              <a:t>Updates with Linear Probing</a:t>
            </a:r>
          </a:p>
        </p:txBody>
      </p:sp>
      <p:sp>
        <p:nvSpPr>
          <p:cNvPr id="154627" name="Rectangle 1027" descr="Rectangle: Click to edit Master text styles&#10;Second level&#10;Third level&#10;Fourth level&#10;Fifth level"/>
          <p:cNvSpPr>
            <a:spLocks noGrp="1" noChangeArrowheads="1"/>
          </p:cNvSpPr>
          <p:nvPr>
            <p:ph type="body" sz="half" idx="1"/>
          </p:nvPr>
        </p:nvSpPr>
        <p:spPr>
          <a:xfrm>
            <a:off x="2360612" y="1524000"/>
            <a:ext cx="3886200" cy="4876800"/>
          </a:xfrm>
        </p:spPr>
        <p:txBody>
          <a:bodyPr>
            <a:normAutofit fontScale="92500"/>
          </a:bodyPr>
          <a:lstStyle/>
          <a:p>
            <a:pPr eaLnBrk="1" hangingPunct="1">
              <a:buFont typeface="Wingdings" pitchFamily="2" charset="2"/>
              <a:buChar char="q"/>
              <a:defRPr/>
            </a:pPr>
            <a:r>
              <a:rPr lang="en-US" sz="2400" dirty="0">
                <a:ea typeface="+mn-ea"/>
              </a:rPr>
              <a:t>To handle deletions, we introduce a special object, called </a:t>
            </a:r>
            <a:r>
              <a:rPr lang="en-US" sz="2400" b="1" i="1" dirty="0">
                <a:solidFill>
                  <a:srgbClr val="FF0000"/>
                </a:solidFill>
                <a:latin typeface="Times New Roman" pitchFamily="18" charset="0"/>
                <a:ea typeface="+mn-ea"/>
              </a:rPr>
              <a:t>Deactivated</a:t>
            </a:r>
            <a:r>
              <a:rPr lang="en-US" sz="2400" dirty="0">
                <a:ea typeface="+mn-ea"/>
              </a:rPr>
              <a:t>, which replaces deleted elements. An alternative is to </a:t>
            </a:r>
            <a:r>
              <a:rPr lang="en-US" sz="2400" i="1" dirty="0">
                <a:solidFill>
                  <a:srgbClr val="FF0000"/>
                </a:solidFill>
                <a:ea typeface="+mn-ea"/>
              </a:rPr>
              <a:t>shift</a:t>
            </a:r>
            <a:r>
              <a:rPr lang="en-US" sz="2400" dirty="0">
                <a:ea typeface="+mn-ea"/>
              </a:rPr>
              <a:t> elements to fill the “hole”</a:t>
            </a:r>
          </a:p>
          <a:p>
            <a:pPr eaLnBrk="1" hangingPunct="1">
              <a:buFont typeface="Wingdings" pitchFamily="2" charset="2"/>
              <a:buChar char="q"/>
              <a:defRPr/>
            </a:pPr>
            <a:r>
              <a:rPr lang="en-US" sz="2400" dirty="0">
                <a:solidFill>
                  <a:schemeClr val="tx2"/>
                </a:solidFill>
                <a:ea typeface="+mn-ea"/>
              </a:rPr>
              <a:t>remove</a:t>
            </a:r>
            <a:r>
              <a:rPr lang="en-US" sz="2400" dirty="0">
                <a:latin typeface="Times New Roman" pitchFamily="18" charset="0"/>
                <a:ea typeface="+mn-ea"/>
              </a:rPr>
              <a:t>(</a:t>
            </a:r>
            <a:r>
              <a:rPr lang="en-US" sz="2400" b="1" i="1" dirty="0">
                <a:latin typeface="Times New Roman" pitchFamily="18" charset="0"/>
                <a:ea typeface="+mn-ea"/>
              </a:rPr>
              <a:t>k</a:t>
            </a:r>
            <a:r>
              <a:rPr lang="en-US" sz="2400" dirty="0">
                <a:latin typeface="Times New Roman" pitchFamily="18" charset="0"/>
                <a:ea typeface="+mn-ea"/>
              </a:rPr>
              <a:t>)</a:t>
            </a:r>
            <a:endParaRPr lang="en-US" sz="2400" dirty="0">
              <a:ea typeface="+mn-ea"/>
            </a:endParaRPr>
          </a:p>
          <a:p>
            <a:pPr lvl="1" eaLnBrk="1" hangingPunct="1">
              <a:buFont typeface="Wingdings" pitchFamily="2" charset="2"/>
              <a:buChar char="n"/>
              <a:defRPr/>
            </a:pPr>
            <a:r>
              <a:rPr lang="en-US" sz="2000" dirty="0"/>
              <a:t>We search for an entry with key </a:t>
            </a:r>
            <a:r>
              <a:rPr lang="en-US" sz="2000" b="1" i="1" dirty="0">
                <a:latin typeface="Times New Roman" pitchFamily="18" charset="0"/>
              </a:rPr>
              <a:t>k</a:t>
            </a:r>
            <a:r>
              <a:rPr lang="en-US" sz="2000" dirty="0"/>
              <a:t> </a:t>
            </a:r>
          </a:p>
          <a:p>
            <a:pPr lvl="1" eaLnBrk="1" hangingPunct="1">
              <a:buFont typeface="Wingdings" pitchFamily="2" charset="2"/>
              <a:buChar char="n"/>
              <a:defRPr/>
            </a:pPr>
            <a:r>
              <a:rPr lang="en-US" sz="2000" dirty="0"/>
              <a:t>If such an entry, </a:t>
            </a:r>
            <a:r>
              <a:rPr lang="en-US" dirty="0">
                <a:latin typeface="Times New Roman" pitchFamily="18" charset="0"/>
              </a:rPr>
              <a:t>(</a:t>
            </a:r>
            <a:r>
              <a:rPr lang="en-US" b="1" i="1" dirty="0">
                <a:latin typeface="Times New Roman" pitchFamily="18" charset="0"/>
              </a:rPr>
              <a:t>k, v</a:t>
            </a:r>
            <a:r>
              <a:rPr lang="en-US" dirty="0">
                <a:latin typeface="Times New Roman" pitchFamily="18" charset="0"/>
              </a:rPr>
              <a:t>),</a:t>
            </a:r>
            <a:r>
              <a:rPr lang="en-US" sz="2000" dirty="0"/>
              <a:t> is found, we move elements to fill the “hole” created by its removal.</a:t>
            </a:r>
            <a:endParaRPr lang="en-US" sz="2000" b="1" i="1" dirty="0">
              <a:latin typeface="Times New Roman" pitchFamily="18" charset="0"/>
            </a:endParaRPr>
          </a:p>
        </p:txBody>
      </p:sp>
      <p:sp>
        <p:nvSpPr>
          <p:cNvPr id="154628" name="Rectangle 1028" descr="Rectangle: Click to edit Master text styles&#10;Second level&#10;Third level&#10;Fourth level&#10;Fifth level"/>
          <p:cNvSpPr>
            <a:spLocks noGrp="1" noChangeArrowheads="1"/>
          </p:cNvSpPr>
          <p:nvPr>
            <p:ph type="body" sz="half" idx="2"/>
          </p:nvPr>
        </p:nvSpPr>
        <p:spPr>
          <a:xfrm>
            <a:off x="6094412" y="1676400"/>
            <a:ext cx="4267200" cy="4724400"/>
          </a:xfrm>
        </p:spPr>
        <p:txBody>
          <a:bodyPr>
            <a:normAutofit/>
          </a:bodyPr>
          <a:lstStyle/>
          <a:p>
            <a:pPr eaLnBrk="1" hangingPunct="1">
              <a:buFont typeface="Wingdings" pitchFamily="2" charset="2"/>
              <a:buChar char="q"/>
              <a:defRPr/>
            </a:pPr>
            <a:r>
              <a:rPr lang="en-US" dirty="0">
                <a:solidFill>
                  <a:schemeClr val="tx2"/>
                </a:solidFill>
                <a:ea typeface="+mn-ea"/>
              </a:rPr>
              <a:t>put</a:t>
            </a:r>
            <a:r>
              <a:rPr lang="en-US" dirty="0">
                <a:latin typeface="Times New Roman" pitchFamily="18" charset="0"/>
                <a:ea typeface="+mn-ea"/>
              </a:rPr>
              <a:t>(</a:t>
            </a:r>
            <a:r>
              <a:rPr lang="en-US" b="1" i="1" dirty="0">
                <a:latin typeface="Times New Roman" pitchFamily="18" charset="0"/>
                <a:ea typeface="+mn-ea"/>
              </a:rPr>
              <a:t>k, v</a:t>
            </a:r>
            <a:r>
              <a:rPr lang="en-US" dirty="0">
                <a:latin typeface="Times New Roman" pitchFamily="18" charset="0"/>
                <a:ea typeface="+mn-ea"/>
              </a:rPr>
              <a:t>)</a:t>
            </a:r>
            <a:endParaRPr lang="en-US" dirty="0">
              <a:ea typeface="+mn-ea"/>
            </a:endParaRPr>
          </a:p>
          <a:p>
            <a:pPr lvl="1" eaLnBrk="1" hangingPunct="1">
              <a:buFont typeface="Wingdings" pitchFamily="2" charset="2"/>
              <a:buChar char="n"/>
              <a:defRPr/>
            </a:pPr>
            <a:r>
              <a:rPr lang="en-US" dirty="0"/>
              <a:t>We throw an exception if the table is full</a:t>
            </a:r>
          </a:p>
          <a:p>
            <a:pPr lvl="1" eaLnBrk="1" hangingPunct="1">
              <a:buFont typeface="Wingdings" pitchFamily="2" charset="2"/>
              <a:buChar char="n"/>
              <a:defRPr/>
            </a:pPr>
            <a:r>
              <a:rPr lang="en-US" dirty="0"/>
              <a:t>We start at cell </a:t>
            </a:r>
            <a:r>
              <a:rPr lang="en-US" b="1" i="1" dirty="0">
                <a:latin typeface="Times New Roman" pitchFamily="18" charset="0"/>
              </a:rPr>
              <a:t>h</a:t>
            </a:r>
            <a:r>
              <a:rPr lang="en-US" dirty="0">
                <a:latin typeface="Times New Roman" pitchFamily="18" charset="0"/>
              </a:rPr>
              <a:t>(</a:t>
            </a:r>
            <a:r>
              <a:rPr lang="en-US" b="1" i="1" dirty="0">
                <a:latin typeface="Times New Roman" pitchFamily="18" charset="0"/>
              </a:rPr>
              <a:t>k</a:t>
            </a:r>
            <a:r>
              <a:rPr lang="en-US" dirty="0">
                <a:latin typeface="Times New Roman" pitchFamily="18" charset="0"/>
              </a:rPr>
              <a:t>) </a:t>
            </a:r>
            <a:endParaRPr lang="en-US" dirty="0"/>
          </a:p>
          <a:p>
            <a:pPr lvl="1" eaLnBrk="1" hangingPunct="1">
              <a:buFont typeface="Wingdings" pitchFamily="2" charset="2"/>
              <a:buChar char="n"/>
              <a:defRPr/>
            </a:pPr>
            <a:r>
              <a:rPr lang="en-US" dirty="0"/>
              <a:t>We probe consecutive cells until a cell </a:t>
            </a:r>
            <a:r>
              <a:rPr lang="en-US" b="1" i="1" dirty="0" err="1">
                <a:latin typeface="Times New Roman" pitchFamily="18" charset="0"/>
              </a:rPr>
              <a:t>i</a:t>
            </a:r>
            <a:r>
              <a:rPr lang="en-US" dirty="0"/>
              <a:t> is found that is empty. </a:t>
            </a:r>
          </a:p>
          <a:p>
            <a:pPr lvl="1" eaLnBrk="1" hangingPunct="1">
              <a:buFont typeface="Wingdings" pitchFamily="2" charset="2"/>
              <a:buChar char="w"/>
              <a:defRPr/>
            </a:pPr>
            <a:r>
              <a:rPr lang="en-US" dirty="0"/>
              <a:t>We store </a:t>
            </a:r>
            <a:r>
              <a:rPr lang="en-US" dirty="0">
                <a:latin typeface="Times New Roman" pitchFamily="18" charset="0"/>
              </a:rPr>
              <a:t>(</a:t>
            </a:r>
            <a:r>
              <a:rPr lang="en-US" b="1" i="1" dirty="0">
                <a:latin typeface="Times New Roman" pitchFamily="18" charset="0"/>
              </a:rPr>
              <a:t>k, v</a:t>
            </a:r>
            <a:r>
              <a:rPr lang="en-US" dirty="0">
                <a:latin typeface="Times New Roman" pitchFamily="18" charset="0"/>
              </a:rPr>
              <a:t>)</a:t>
            </a:r>
            <a:r>
              <a:rPr lang="en-US" dirty="0"/>
              <a:t> in cell </a:t>
            </a:r>
            <a:r>
              <a:rPr lang="en-US" b="1" i="1" dirty="0" err="1">
                <a:latin typeface="Times New Roman" pitchFamily="18" charset="0"/>
              </a:rPr>
              <a:t>i</a:t>
            </a:r>
            <a:endParaRPr lang="en-US" b="1" i="1" dirty="0">
              <a:latin typeface="Times New Roman" pitchFamily="18" charset="0"/>
            </a:endParaRPr>
          </a:p>
        </p:txBody>
      </p:sp>
      <p:sp>
        <p:nvSpPr>
          <p:cNvPr id="1843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158411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Pseudo-code for get and put</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26</a:t>
            </a:fld>
            <a:endParaRPr lang="en-US">
              <a:solidFill>
                <a:srgbClr val="40458C"/>
              </a:solidFill>
            </a:endParaRPr>
          </a:p>
        </p:txBody>
      </p:sp>
      <p:pic>
        <p:nvPicPr>
          <p:cNvPr id="3" name="Picture 2"/>
          <p:cNvPicPr>
            <a:picLocks noChangeAspect="1"/>
          </p:cNvPicPr>
          <p:nvPr/>
        </p:nvPicPr>
        <p:blipFill>
          <a:blip r:embed="rId2"/>
          <a:stretch>
            <a:fillRect/>
          </a:stretch>
        </p:blipFill>
        <p:spPr>
          <a:xfrm>
            <a:off x="2970212" y="1752600"/>
            <a:ext cx="6553200" cy="4498310"/>
          </a:xfrm>
          <a:prstGeom prst="rect">
            <a:avLst/>
          </a:prstGeom>
        </p:spPr>
      </p:pic>
    </p:spTree>
    <p:extLst>
      <p:ext uri="{BB962C8B-B14F-4D97-AF65-F5344CB8AC3E}">
        <p14:creationId xmlns:p14="http://schemas.microsoft.com/office/powerpoint/2010/main" val="3262753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427412" y="1600200"/>
            <a:ext cx="6128132" cy="4964804"/>
          </a:xfrm>
          <a:prstGeom prst="rect">
            <a:avLst/>
          </a:prstGeom>
        </p:spPr>
      </p:pic>
      <p:sp>
        <p:nvSpPr>
          <p:cNvPr id="2" name="Title 1"/>
          <p:cNvSpPr>
            <a:spLocks noGrp="1"/>
          </p:cNvSpPr>
          <p:nvPr>
            <p:ph type="title"/>
          </p:nvPr>
        </p:nvSpPr>
        <p:spPr/>
        <p:txBody>
          <a:bodyPr/>
          <a:lstStyle/>
          <a:p>
            <a:r>
              <a:rPr lang="en-US" dirty="0"/>
              <a:t>Pseudo-code for remove</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27</a:t>
            </a:fld>
            <a:endParaRPr lang="en-US">
              <a:solidFill>
                <a:srgbClr val="40458C"/>
              </a:solidFill>
            </a:endParaRPr>
          </a:p>
        </p:txBody>
      </p:sp>
    </p:spTree>
    <p:extLst>
      <p:ext uri="{BB962C8B-B14F-4D97-AF65-F5344CB8AC3E}">
        <p14:creationId xmlns:p14="http://schemas.microsoft.com/office/powerpoint/2010/main" val="74550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9220"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70337939-18EE-BF45-9628-C1F4D2E3A679}" type="slidenum">
              <a:rPr lang="en-US" sz="1400">
                <a:solidFill>
                  <a:srgbClr val="40458C"/>
                </a:solidFill>
              </a:rPr>
              <a:pPr eaLnBrk="1" hangingPunct="1"/>
              <a:t>28</a:t>
            </a:fld>
            <a:endParaRPr lang="en-US" sz="1400">
              <a:solidFill>
                <a:srgbClr val="40458C"/>
              </a:solidFill>
            </a:endParaRPr>
          </a:p>
        </p:txBody>
      </p:sp>
      <p:sp>
        <p:nvSpPr>
          <p:cNvPr id="152578" name="Rectangle 2"/>
          <p:cNvSpPr>
            <a:spLocks noGrp="1" noChangeArrowheads="1"/>
          </p:cNvSpPr>
          <p:nvPr>
            <p:ph type="title"/>
          </p:nvPr>
        </p:nvSpPr>
        <p:spPr>
          <a:xfrm>
            <a:off x="2360612" y="381000"/>
            <a:ext cx="8001000" cy="1143000"/>
          </a:xfrm>
        </p:spPr>
        <p:txBody>
          <a:bodyPr>
            <a:normAutofit/>
          </a:bodyPr>
          <a:lstStyle/>
          <a:p>
            <a:pPr eaLnBrk="1" hangingPunct="1">
              <a:defRPr/>
            </a:pPr>
            <a:r>
              <a:rPr lang="en-US" dirty="0">
                <a:ea typeface="+mj-ea"/>
              </a:rPr>
              <a:t>Performance of Linear Probing</a:t>
            </a:r>
          </a:p>
        </p:txBody>
      </p:sp>
      <p:sp>
        <p:nvSpPr>
          <p:cNvPr id="9222" name="Rectangle 3" descr="Rectangle: Click to edit Master text styles&#10;Second level&#10;Third level&#10;Fourth level&#10;Fifth level"/>
          <p:cNvSpPr>
            <a:spLocks noGrp="1" noChangeArrowheads="1"/>
          </p:cNvSpPr>
          <p:nvPr>
            <p:ph type="body" sz="half" idx="1"/>
          </p:nvPr>
        </p:nvSpPr>
        <p:spPr>
          <a:xfrm>
            <a:off x="2360612" y="1676400"/>
            <a:ext cx="3886200" cy="4800600"/>
          </a:xfrm>
        </p:spPr>
        <p:txBody>
          <a:bodyPr/>
          <a:lstStyle/>
          <a:p>
            <a:pPr eaLnBrk="1" hangingPunct="1">
              <a:lnSpc>
                <a:spcPct val="90000"/>
              </a:lnSpc>
            </a:pPr>
            <a:r>
              <a:rPr lang="en-US" sz="2000" dirty="0">
                <a:latin typeface="Tahoma" charset="0"/>
              </a:rPr>
              <a:t>In the worst case, searches, insertions and removals on a hash table take </a:t>
            </a:r>
            <a:r>
              <a:rPr lang="en-US" sz="2000" b="1" i="1" dirty="0">
                <a:latin typeface="Times New Roman" charset="0"/>
              </a:rPr>
              <a:t>O</a:t>
            </a:r>
            <a:r>
              <a:rPr lang="en-US" sz="2000" dirty="0">
                <a:latin typeface="Times New Roman" charset="0"/>
              </a:rPr>
              <a:t>(</a:t>
            </a:r>
            <a:r>
              <a:rPr lang="en-US" sz="2000" b="1" i="1" dirty="0">
                <a:latin typeface="Times New Roman" charset="0"/>
              </a:rPr>
              <a:t>n</a:t>
            </a:r>
            <a:r>
              <a:rPr lang="en-US" sz="2000" dirty="0">
                <a:latin typeface="Times New Roman" charset="0"/>
              </a:rPr>
              <a:t>) </a:t>
            </a:r>
            <a:r>
              <a:rPr lang="en-US" sz="2000" dirty="0">
                <a:latin typeface="Tahoma" charset="0"/>
              </a:rPr>
              <a:t>time</a:t>
            </a:r>
          </a:p>
          <a:p>
            <a:pPr lvl="1" eaLnBrk="1" hangingPunct="1">
              <a:lnSpc>
                <a:spcPct val="90000"/>
              </a:lnSpc>
            </a:pPr>
            <a:r>
              <a:rPr lang="en-US" sz="1600" dirty="0">
                <a:latin typeface="Tahoma" charset="0"/>
              </a:rPr>
              <a:t>The worst case occurs when all the keys inserted into the map collide</a:t>
            </a:r>
          </a:p>
          <a:p>
            <a:pPr eaLnBrk="1" hangingPunct="1">
              <a:lnSpc>
                <a:spcPct val="90000"/>
              </a:lnSpc>
            </a:pPr>
            <a:r>
              <a:rPr lang="en-US" sz="2000" dirty="0">
                <a:latin typeface="Tahoma" charset="0"/>
              </a:rPr>
              <a:t>The load factor </a:t>
            </a:r>
            <a:r>
              <a:rPr lang="en-US" sz="2000" b="1" i="1" dirty="0">
                <a:latin typeface="Symbol" charset="0"/>
              </a:rPr>
              <a:t>a</a:t>
            </a:r>
            <a:r>
              <a:rPr lang="en-US" sz="2000" dirty="0">
                <a:latin typeface="Times New Roman" charset="0"/>
              </a:rPr>
              <a:t> </a:t>
            </a:r>
            <a:r>
              <a:rPr lang="en-US" sz="2000" dirty="0">
                <a:latin typeface="Symbol" charset="0"/>
              </a:rPr>
              <a:t>=</a:t>
            </a:r>
            <a:r>
              <a:rPr lang="en-US" sz="2000" dirty="0">
                <a:latin typeface="Times New Roman" charset="0"/>
              </a:rPr>
              <a:t> </a:t>
            </a:r>
            <a:r>
              <a:rPr lang="en-US" sz="2000" b="1" i="1" dirty="0">
                <a:latin typeface="Times New Roman" charset="0"/>
              </a:rPr>
              <a:t>n</a:t>
            </a:r>
            <a:r>
              <a:rPr lang="en-US" sz="2000" dirty="0">
                <a:latin typeface="Symbol" charset="0"/>
              </a:rPr>
              <a:t>/</a:t>
            </a:r>
            <a:r>
              <a:rPr lang="en-US" sz="2000" b="1" i="1" dirty="0">
                <a:latin typeface="Times New Roman" charset="0"/>
              </a:rPr>
              <a:t>N </a:t>
            </a:r>
            <a:r>
              <a:rPr lang="en-US" sz="2000" dirty="0">
                <a:latin typeface="Tahoma" charset="0"/>
              </a:rPr>
              <a:t>affects the performance of a hash table</a:t>
            </a:r>
          </a:p>
          <a:p>
            <a:pPr eaLnBrk="1" hangingPunct="1">
              <a:lnSpc>
                <a:spcPct val="90000"/>
              </a:lnSpc>
            </a:pPr>
            <a:r>
              <a:rPr lang="en-US" sz="2000" dirty="0">
                <a:latin typeface="Tahoma" charset="0"/>
              </a:rPr>
              <a:t>Assuming that the hash values are like random numbers, it can be shown that the </a:t>
            </a:r>
            <a:r>
              <a:rPr lang="en-US" sz="2000" dirty="0">
                <a:solidFill>
                  <a:srgbClr val="FF0000"/>
                </a:solidFill>
                <a:latin typeface="Tahoma" charset="0"/>
              </a:rPr>
              <a:t>expected number of probes for an insertion </a:t>
            </a:r>
            <a:r>
              <a:rPr lang="en-US" sz="2000" dirty="0">
                <a:latin typeface="Tahoma" charset="0"/>
              </a:rPr>
              <a:t>with open addressing is</a:t>
            </a:r>
            <a:br>
              <a:rPr lang="en-US" sz="2000" dirty="0">
                <a:latin typeface="Tahoma" charset="0"/>
              </a:rPr>
            </a:br>
            <a:r>
              <a:rPr lang="en-US" sz="2000" dirty="0">
                <a:latin typeface="Tahoma" charset="0"/>
              </a:rPr>
              <a:t>	</a:t>
            </a:r>
            <a:r>
              <a:rPr lang="en-US" sz="2000" dirty="0">
                <a:latin typeface="Times New Roman" charset="0"/>
              </a:rPr>
              <a:t>1</a:t>
            </a:r>
            <a:r>
              <a:rPr lang="en-US" sz="2000" b="1" i="1" dirty="0">
                <a:latin typeface="Times New Roman" charset="0"/>
              </a:rPr>
              <a:t> </a:t>
            </a:r>
            <a:r>
              <a:rPr lang="en-US" sz="2000" dirty="0">
                <a:latin typeface="Symbol" charset="0"/>
              </a:rPr>
              <a:t>/ </a:t>
            </a:r>
            <a:r>
              <a:rPr lang="en-US" sz="2000" dirty="0">
                <a:latin typeface="Times New Roman" charset="0"/>
              </a:rPr>
              <a:t>(1 </a:t>
            </a:r>
            <a:r>
              <a:rPr lang="en-US" sz="2000" dirty="0">
                <a:latin typeface="Symbol" charset="0"/>
              </a:rPr>
              <a:t>-</a:t>
            </a:r>
            <a:r>
              <a:rPr lang="en-US" sz="2000" b="1" i="1" dirty="0">
                <a:latin typeface="Times New Roman" charset="0"/>
              </a:rPr>
              <a:t> </a:t>
            </a:r>
            <a:r>
              <a:rPr lang="en-US" sz="2000" b="1" i="1" dirty="0">
                <a:latin typeface="Symbol" charset="0"/>
              </a:rPr>
              <a:t>a</a:t>
            </a:r>
            <a:r>
              <a:rPr lang="en-US" sz="2000" dirty="0">
                <a:latin typeface="Times New Roman" charset="0"/>
              </a:rPr>
              <a:t>)</a:t>
            </a:r>
            <a:r>
              <a:rPr lang="en-US" sz="2000" dirty="0">
                <a:latin typeface="Symbol" charset="0"/>
              </a:rPr>
              <a:t> </a:t>
            </a:r>
            <a:endParaRPr lang="en-US" sz="1600" dirty="0">
              <a:latin typeface="Symbol" charset="0"/>
            </a:endParaRPr>
          </a:p>
          <a:p>
            <a:pPr marL="0" indent="0" eaLnBrk="1" hangingPunct="1">
              <a:lnSpc>
                <a:spcPct val="90000"/>
              </a:lnSpc>
              <a:buNone/>
            </a:pPr>
            <a:endParaRPr lang="en-US" sz="2000" dirty="0">
              <a:latin typeface="Symbol" charset="0"/>
            </a:endParaRPr>
          </a:p>
        </p:txBody>
      </p:sp>
      <p:sp>
        <p:nvSpPr>
          <p:cNvPr id="9223" name="Rectangle 4" descr="Rectangle: Click to edit Master text styles&#10;Second level&#10;Third level&#10;Fourth level&#10;Fifth level"/>
          <p:cNvSpPr>
            <a:spLocks noGrp="1" noChangeArrowheads="1"/>
          </p:cNvSpPr>
          <p:nvPr>
            <p:ph type="body" sz="half" idx="2"/>
          </p:nvPr>
        </p:nvSpPr>
        <p:spPr>
          <a:xfrm>
            <a:off x="6323012" y="1828800"/>
            <a:ext cx="3810000" cy="4343400"/>
          </a:xfrm>
        </p:spPr>
        <p:txBody>
          <a:bodyPr/>
          <a:lstStyle/>
          <a:p>
            <a:pPr eaLnBrk="1" hangingPunct="1">
              <a:lnSpc>
                <a:spcPct val="90000"/>
              </a:lnSpc>
            </a:pPr>
            <a:r>
              <a:rPr lang="en-US" sz="2400" dirty="0">
                <a:latin typeface="Tahoma" charset="0"/>
              </a:rPr>
              <a:t>The </a:t>
            </a:r>
            <a:r>
              <a:rPr lang="en-US" sz="2400" dirty="0">
                <a:solidFill>
                  <a:srgbClr val="FF0000"/>
                </a:solidFill>
                <a:latin typeface="Tahoma" charset="0"/>
              </a:rPr>
              <a:t>expected running time</a:t>
            </a:r>
            <a:r>
              <a:rPr lang="en-US" sz="2400" dirty="0">
                <a:latin typeface="Tahoma" charset="0"/>
              </a:rPr>
              <a:t> of all the dictionary ADT operations in a hash table is </a:t>
            </a:r>
            <a:r>
              <a:rPr lang="en-US" sz="2400" b="1" i="1" dirty="0">
                <a:latin typeface="Times New Roman" charset="0"/>
              </a:rPr>
              <a:t>O</a:t>
            </a:r>
            <a:r>
              <a:rPr lang="en-US" sz="2400" dirty="0">
                <a:latin typeface="Times New Roman" charset="0"/>
              </a:rPr>
              <a:t>(1)</a:t>
            </a:r>
            <a:r>
              <a:rPr lang="en-US" sz="2400" dirty="0">
                <a:latin typeface="Tahoma" charset="0"/>
              </a:rPr>
              <a:t> with constant </a:t>
            </a:r>
            <a:r>
              <a:rPr lang="en-US" sz="2400" dirty="0">
                <a:solidFill>
                  <a:srgbClr val="FF0000"/>
                </a:solidFill>
                <a:latin typeface="Tahoma" charset="0"/>
              </a:rPr>
              <a:t>load factor</a:t>
            </a:r>
            <a:r>
              <a:rPr lang="en-US" sz="2400" dirty="0">
                <a:latin typeface="Tahoma" charset="0"/>
              </a:rPr>
              <a:t> &lt; 1</a:t>
            </a:r>
          </a:p>
          <a:p>
            <a:pPr eaLnBrk="1" hangingPunct="1">
              <a:lnSpc>
                <a:spcPct val="90000"/>
              </a:lnSpc>
            </a:pPr>
            <a:r>
              <a:rPr lang="en-US" sz="2400" dirty="0">
                <a:latin typeface="Tahoma" charset="0"/>
              </a:rPr>
              <a:t>In practice, hashing is very fast provided the load factor is not close to 1</a:t>
            </a:r>
          </a:p>
          <a:p>
            <a:pPr eaLnBrk="1" hangingPunct="1">
              <a:lnSpc>
                <a:spcPct val="90000"/>
              </a:lnSpc>
            </a:pPr>
            <a:r>
              <a:rPr lang="en-US" sz="2400" dirty="0">
                <a:latin typeface="Tahoma" charset="0"/>
              </a:rPr>
              <a:t>Applications of hash tables:</a:t>
            </a:r>
          </a:p>
          <a:p>
            <a:pPr lvl="1" eaLnBrk="1" hangingPunct="1">
              <a:lnSpc>
                <a:spcPct val="90000"/>
              </a:lnSpc>
            </a:pPr>
            <a:r>
              <a:rPr lang="en-US" sz="1800" dirty="0">
                <a:latin typeface="Tahoma" charset="0"/>
              </a:rPr>
              <a:t>small databases</a:t>
            </a:r>
          </a:p>
          <a:p>
            <a:pPr lvl="1" eaLnBrk="1" hangingPunct="1">
              <a:lnSpc>
                <a:spcPct val="90000"/>
              </a:lnSpc>
            </a:pPr>
            <a:r>
              <a:rPr lang="en-US" sz="1800" dirty="0">
                <a:latin typeface="Tahoma" charset="0"/>
              </a:rPr>
              <a:t>compilers</a:t>
            </a:r>
          </a:p>
          <a:p>
            <a:pPr lvl="1" eaLnBrk="1" hangingPunct="1">
              <a:lnSpc>
                <a:spcPct val="90000"/>
              </a:lnSpc>
            </a:pPr>
            <a:r>
              <a:rPr lang="en-US" sz="1800" dirty="0">
                <a:latin typeface="Tahoma" charset="0"/>
              </a:rPr>
              <a:t>browser caches</a:t>
            </a:r>
            <a:endParaRPr lang="en-US" sz="2000" dirty="0">
              <a:latin typeface="Times New Roman" charset="0"/>
            </a:endParaRPr>
          </a:p>
        </p:txBody>
      </p:sp>
      <p:sp>
        <p:nvSpPr>
          <p:cNvPr id="9224"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679725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Careful Analysis of Linear Probing</a:t>
            </a:r>
          </a:p>
        </p:txBody>
      </p:sp>
      <p:sp>
        <p:nvSpPr>
          <p:cNvPr id="3" name="Content Placeholder 2"/>
          <p:cNvSpPr>
            <a:spLocks noGrp="1"/>
          </p:cNvSpPr>
          <p:nvPr>
            <p:ph idx="1"/>
          </p:nvPr>
        </p:nvSpPr>
        <p:spPr>
          <a:xfrm>
            <a:off x="2132012" y="1524000"/>
            <a:ext cx="8229600" cy="4495800"/>
          </a:xfrm>
        </p:spPr>
        <p:txBody>
          <a:bodyPr/>
          <a:lstStyle/>
          <a:p>
            <a:r>
              <a:rPr lang="en-US" sz="2000" dirty="0"/>
              <a:t>Recall that, in the linear-probing scheme for handling collisions, whenever an insertion at a cell </a:t>
            </a:r>
            <a:r>
              <a:rPr lang="en-US" sz="2000" dirty="0" err="1"/>
              <a:t>i</a:t>
            </a:r>
            <a:r>
              <a:rPr lang="en-US" sz="2000" dirty="0"/>
              <a:t> would cause a collision, then we instead insert the new item in the first cell of i+1, i+2, and so on, until we find an empty cell.</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For this analysis, let us assume that we are storing n items in a hash table of size N = 2n, that is, our hash table has a load factor of 1/2.</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29</a:t>
            </a:fld>
            <a:endParaRPr lang="en-US">
              <a:solidFill>
                <a:srgbClr val="40458C"/>
              </a:solidFill>
            </a:endParaRPr>
          </a:p>
        </p:txBody>
      </p:sp>
      <p:pic>
        <p:nvPicPr>
          <p:cNvPr id="7" name="Picture 6"/>
          <p:cNvPicPr>
            <a:picLocks noChangeAspect="1"/>
          </p:cNvPicPr>
          <p:nvPr/>
        </p:nvPicPr>
        <p:blipFill>
          <a:blip r:embed="rId2"/>
          <a:stretch>
            <a:fillRect/>
          </a:stretch>
        </p:blipFill>
        <p:spPr>
          <a:xfrm>
            <a:off x="2741613" y="2895600"/>
            <a:ext cx="7296509" cy="2286000"/>
          </a:xfrm>
          <a:prstGeom prst="rect">
            <a:avLst/>
          </a:prstGeom>
        </p:spPr>
      </p:pic>
    </p:spTree>
    <p:extLst>
      <p:ext uri="{BB962C8B-B14F-4D97-AF65-F5344CB8AC3E}">
        <p14:creationId xmlns:p14="http://schemas.microsoft.com/office/powerpoint/2010/main" val="3045578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79812" y="4724401"/>
            <a:ext cx="5181600" cy="1630055"/>
          </a:xfrm>
          <a:prstGeom prst="rect">
            <a:avLst/>
          </a:prstGeom>
        </p:spPr>
      </p:pic>
      <p:sp>
        <p:nvSpPr>
          <p:cNvPr id="2" name="Title 1"/>
          <p:cNvSpPr>
            <a:spLocks noGrp="1"/>
          </p:cNvSpPr>
          <p:nvPr>
            <p:ph type="title"/>
          </p:nvPr>
        </p:nvSpPr>
        <p:spPr/>
        <p:txBody>
          <a:bodyPr/>
          <a:lstStyle/>
          <a:p>
            <a:r>
              <a:rPr lang="en-US" dirty="0"/>
              <a:t>Application: Network Routers</a:t>
            </a:r>
          </a:p>
        </p:txBody>
      </p:sp>
      <p:sp>
        <p:nvSpPr>
          <p:cNvPr id="3" name="Content Placeholder 2"/>
          <p:cNvSpPr>
            <a:spLocks noGrp="1"/>
          </p:cNvSpPr>
          <p:nvPr>
            <p:ph idx="1"/>
          </p:nvPr>
        </p:nvSpPr>
        <p:spPr>
          <a:xfrm>
            <a:off x="2360612" y="1524000"/>
            <a:ext cx="7772400" cy="4343400"/>
          </a:xfrm>
        </p:spPr>
        <p:txBody>
          <a:bodyPr/>
          <a:lstStyle/>
          <a:p>
            <a:r>
              <a:rPr lang="en-US" sz="2000" dirty="0"/>
              <a:t>Network routers process multiple streams of information packets at high speed.</a:t>
            </a:r>
          </a:p>
          <a:p>
            <a:r>
              <a:rPr lang="en-US" sz="2000" dirty="0"/>
              <a:t>To process a packet, (</a:t>
            </a:r>
            <a:r>
              <a:rPr lang="en-US" sz="2000" dirty="0" err="1"/>
              <a:t>k,x</a:t>
            </a:r>
            <a:r>
              <a:rPr lang="en-US" sz="2000" dirty="0"/>
              <a:t>), where k is a key for the destination and x is the data payload, a router must very quickly determine which of its network connections to send this packet.</a:t>
            </a:r>
          </a:p>
          <a:p>
            <a:r>
              <a:rPr lang="en-US" sz="2000" dirty="0"/>
              <a:t>Such a system needs to support key-based lookups, i.e., get(k) operations, as well as put(</a:t>
            </a:r>
            <a:r>
              <a:rPr lang="en-US" sz="2000" dirty="0" err="1"/>
              <a:t>k,c</a:t>
            </a:r>
            <a:r>
              <a:rPr lang="en-US" sz="2000" dirty="0"/>
              <a:t>) updates to add a new connection, c, for a destination key, k.</a:t>
            </a:r>
          </a:p>
          <a:p>
            <a:r>
              <a:rPr lang="en-US" sz="2000" dirty="0"/>
              <a:t>Ideally, we would like to achieve O(1) time performance for both get and put operations.</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Maps</a:t>
            </a:r>
          </a:p>
        </p:txBody>
      </p:sp>
      <p:sp>
        <p:nvSpPr>
          <p:cNvPr id="6" name="Slide Number Placeholder 5"/>
          <p:cNvSpPr>
            <a:spLocks noGrp="1"/>
          </p:cNvSpPr>
          <p:nvPr>
            <p:ph type="sldNum" sz="quarter" idx="12"/>
          </p:nvPr>
        </p:nvSpPr>
        <p:spPr/>
        <p:txBody>
          <a:bodyPr/>
          <a:lstStyle/>
          <a:p>
            <a:fld id="{402EE811-ED52-D141-BF28-F52D2E781B77}" type="slidenum">
              <a:rPr lang="en-US" smtClean="0">
                <a:solidFill>
                  <a:srgbClr val="40458C"/>
                </a:solidFill>
              </a:rPr>
              <a:pPr/>
              <a:t>3</a:t>
            </a:fld>
            <a:endParaRPr lang="en-US">
              <a:solidFill>
                <a:srgbClr val="40458C"/>
              </a:solidFill>
            </a:endParaRPr>
          </a:p>
        </p:txBody>
      </p:sp>
      <p:sp>
        <p:nvSpPr>
          <p:cNvPr id="7" name="TextBox 6"/>
          <p:cNvSpPr txBox="1"/>
          <p:nvPr/>
        </p:nvSpPr>
        <p:spPr>
          <a:xfrm>
            <a:off x="2034721" y="5397643"/>
            <a:ext cx="184666" cy="461665"/>
          </a:xfrm>
          <a:prstGeom prst="rect">
            <a:avLst/>
          </a:prstGeom>
          <a:noFill/>
        </p:spPr>
        <p:txBody>
          <a:bodyPr wrap="none" rtlCol="0">
            <a:spAutoFit/>
          </a:bodyPr>
          <a:lstStyle/>
          <a:p>
            <a:pPr algn="ctr" fontAlgn="base">
              <a:spcBef>
                <a:spcPct val="0"/>
              </a:spcBef>
              <a:spcAft>
                <a:spcPct val="0"/>
              </a:spcAft>
            </a:pPr>
            <a:endParaRPr lang="en-US" sz="2400" dirty="0">
              <a:solidFill>
                <a:srgbClr val="40458C"/>
              </a:solidFill>
              <a:ea typeface="ＭＳ Ｐゴシック" charset="0"/>
            </a:endParaRPr>
          </a:p>
        </p:txBody>
      </p:sp>
    </p:spTree>
    <p:extLst>
      <p:ext uri="{BB962C8B-B14F-4D97-AF65-F5344CB8AC3E}">
        <p14:creationId xmlns:p14="http://schemas.microsoft.com/office/powerpoint/2010/main" val="4009462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Careful Analysis of Linear Probing, 2</a:t>
            </a:r>
          </a:p>
        </p:txBody>
      </p:sp>
      <p:sp>
        <p:nvSpPr>
          <p:cNvPr id="3" name="Content Placeholder 2"/>
          <p:cNvSpPr>
            <a:spLocks noGrp="1"/>
          </p:cNvSpPr>
          <p:nvPr>
            <p:ph idx="1"/>
          </p:nvPr>
        </p:nvSpPr>
        <p:spPr>
          <a:xfrm>
            <a:off x="2132012" y="1447800"/>
            <a:ext cx="8382000" cy="48768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Thus, if we can bound the expected value of the sum of Y</a:t>
            </a:r>
            <a:r>
              <a:rPr lang="en-US" sz="2000" baseline="-25000" dirty="0"/>
              <a:t>i</a:t>
            </a:r>
            <a:r>
              <a:rPr lang="en-US" sz="2000" dirty="0"/>
              <a:t>’s, then we can bound the expected time for a search or update operation in a linear-probing hashing scheme.</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30</a:t>
            </a:fld>
            <a:endParaRPr lang="en-US">
              <a:solidFill>
                <a:srgbClr val="40458C"/>
              </a:solidFill>
            </a:endParaRPr>
          </a:p>
        </p:txBody>
      </p:sp>
      <p:pic>
        <p:nvPicPr>
          <p:cNvPr id="8" name="Picture 7"/>
          <p:cNvPicPr>
            <a:picLocks noChangeAspect="1"/>
          </p:cNvPicPr>
          <p:nvPr/>
        </p:nvPicPr>
        <p:blipFill>
          <a:blip r:embed="rId2"/>
          <a:stretch>
            <a:fillRect/>
          </a:stretch>
        </p:blipFill>
        <p:spPr>
          <a:xfrm>
            <a:off x="2796942" y="1524000"/>
            <a:ext cx="6574070" cy="4016066"/>
          </a:xfrm>
          <a:prstGeom prst="rect">
            <a:avLst/>
          </a:prstGeom>
        </p:spPr>
      </p:pic>
    </p:spTree>
    <p:extLst>
      <p:ext uri="{BB962C8B-B14F-4D97-AF65-F5344CB8AC3E}">
        <p14:creationId xmlns:p14="http://schemas.microsoft.com/office/powerpoint/2010/main" val="271005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Careful Analysis of Linear Probing, 3</a:t>
            </a:r>
          </a:p>
        </p:txBody>
      </p:sp>
      <p:sp>
        <p:nvSpPr>
          <p:cNvPr id="3" name="Content Placeholder 2"/>
          <p:cNvSpPr>
            <a:spLocks noGrp="1"/>
          </p:cNvSpPr>
          <p:nvPr>
            <p:ph idx="1"/>
          </p:nvPr>
        </p:nvSpPr>
        <p:spPr>
          <a:xfrm>
            <a:off x="2132012" y="1447800"/>
            <a:ext cx="8382000" cy="48768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31</a:t>
            </a:fld>
            <a:endParaRPr lang="en-US">
              <a:solidFill>
                <a:srgbClr val="40458C"/>
              </a:solidFill>
            </a:endParaRPr>
          </a:p>
        </p:txBody>
      </p:sp>
      <p:pic>
        <p:nvPicPr>
          <p:cNvPr id="7" name="Picture 6"/>
          <p:cNvPicPr>
            <a:picLocks noChangeAspect="1"/>
          </p:cNvPicPr>
          <p:nvPr/>
        </p:nvPicPr>
        <p:blipFill>
          <a:blip r:embed="rId2"/>
          <a:stretch>
            <a:fillRect/>
          </a:stretch>
        </p:blipFill>
        <p:spPr>
          <a:xfrm>
            <a:off x="2277961" y="1828800"/>
            <a:ext cx="7942621" cy="3810000"/>
          </a:xfrm>
          <a:prstGeom prst="rect">
            <a:avLst/>
          </a:prstGeom>
        </p:spPr>
      </p:pic>
    </p:spTree>
    <p:extLst>
      <p:ext uri="{BB962C8B-B14F-4D97-AF65-F5344CB8AC3E}">
        <p14:creationId xmlns:p14="http://schemas.microsoft.com/office/powerpoint/2010/main" val="4032172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Careful Analysis of Linear Probing, 4</a:t>
            </a:r>
          </a:p>
        </p:txBody>
      </p:sp>
      <p:sp>
        <p:nvSpPr>
          <p:cNvPr id="3" name="Content Placeholder 2"/>
          <p:cNvSpPr>
            <a:spLocks noGrp="1"/>
          </p:cNvSpPr>
          <p:nvPr>
            <p:ph idx="1"/>
          </p:nvPr>
        </p:nvSpPr>
        <p:spPr>
          <a:xfrm>
            <a:off x="2132012" y="1447800"/>
            <a:ext cx="8382000" cy="4876800"/>
          </a:xfrm>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32</a:t>
            </a:fld>
            <a:endParaRPr lang="en-US">
              <a:solidFill>
                <a:srgbClr val="40458C"/>
              </a:solidFill>
            </a:endParaRPr>
          </a:p>
        </p:txBody>
      </p:sp>
      <p:pic>
        <p:nvPicPr>
          <p:cNvPr id="8" name="Picture 7"/>
          <p:cNvPicPr>
            <a:picLocks noChangeAspect="1"/>
          </p:cNvPicPr>
          <p:nvPr/>
        </p:nvPicPr>
        <p:blipFill>
          <a:blip r:embed="rId2"/>
          <a:stretch>
            <a:fillRect/>
          </a:stretch>
        </p:blipFill>
        <p:spPr>
          <a:xfrm>
            <a:off x="2894012" y="1563112"/>
            <a:ext cx="5341943" cy="4837689"/>
          </a:xfrm>
          <a:prstGeom prst="rect">
            <a:avLst/>
          </a:prstGeom>
        </p:spPr>
      </p:pic>
    </p:spTree>
    <p:extLst>
      <p:ext uri="{BB962C8B-B14F-4D97-AF65-F5344CB8AC3E}">
        <p14:creationId xmlns:p14="http://schemas.microsoft.com/office/powerpoint/2010/main" val="1161463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7172"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EC2D8BEF-8AB1-8C4A-A5DA-3EE65202B681}" type="slidenum">
              <a:rPr lang="en-US" sz="1400">
                <a:solidFill>
                  <a:srgbClr val="40458C"/>
                </a:solidFill>
              </a:rPr>
              <a:pPr eaLnBrk="1" hangingPunct="1"/>
              <a:t>33</a:t>
            </a:fld>
            <a:endParaRPr lang="en-US" sz="1400">
              <a:solidFill>
                <a:srgbClr val="40458C"/>
              </a:solidFill>
            </a:endParaRPr>
          </a:p>
        </p:txBody>
      </p:sp>
      <p:sp>
        <p:nvSpPr>
          <p:cNvPr id="7173" name="Rectangle 2"/>
          <p:cNvSpPr>
            <a:spLocks noGrp="1" noChangeArrowheads="1"/>
          </p:cNvSpPr>
          <p:nvPr>
            <p:ph type="title"/>
          </p:nvPr>
        </p:nvSpPr>
        <p:spPr/>
        <p:txBody>
          <a:bodyPr/>
          <a:lstStyle/>
          <a:p>
            <a:pPr eaLnBrk="1" hangingPunct="1"/>
            <a:r>
              <a:rPr lang="en-US" dirty="0">
                <a:latin typeface="Tahoma" charset="0"/>
              </a:rPr>
              <a:t>Double Hashing</a:t>
            </a:r>
          </a:p>
        </p:txBody>
      </p:sp>
      <p:sp>
        <p:nvSpPr>
          <p:cNvPr id="155651" name="Rectangle 3" descr="Rectangle: Click to edit Master text styles&#10;Second level&#10;Third level&#10;Fourth level&#10;Fifth level"/>
          <p:cNvSpPr>
            <a:spLocks noGrp="1" noChangeArrowheads="1"/>
          </p:cNvSpPr>
          <p:nvPr>
            <p:ph type="body" sz="half" idx="1"/>
          </p:nvPr>
        </p:nvSpPr>
        <p:spPr>
          <a:xfrm>
            <a:off x="2284412" y="1625600"/>
            <a:ext cx="3962400" cy="4851400"/>
          </a:xfrm>
        </p:spPr>
        <p:txBody>
          <a:bodyPr>
            <a:normAutofit/>
          </a:bodyPr>
          <a:lstStyle/>
          <a:p>
            <a:pPr eaLnBrk="1" hangingPunct="1">
              <a:lnSpc>
                <a:spcPct val="90000"/>
              </a:lnSpc>
            </a:pPr>
            <a:r>
              <a:rPr lang="en-US" sz="2200" dirty="0">
                <a:latin typeface="Tahoma" charset="0"/>
              </a:rPr>
              <a:t>Double hashing uses a secondary hash function </a:t>
            </a:r>
            <a:r>
              <a:rPr lang="en-US" sz="2200" b="1" i="1" dirty="0">
                <a:latin typeface="Times New Roman" charset="0"/>
              </a:rPr>
              <a:t>d</a:t>
            </a:r>
            <a:r>
              <a:rPr lang="en-US" sz="2200" dirty="0">
                <a:latin typeface="Times New Roman" charset="0"/>
              </a:rPr>
              <a:t>(</a:t>
            </a:r>
            <a:r>
              <a:rPr lang="en-US" sz="2200" b="1" i="1" dirty="0">
                <a:latin typeface="Times New Roman" charset="0"/>
              </a:rPr>
              <a:t>k</a:t>
            </a:r>
            <a:r>
              <a:rPr lang="en-US" sz="2200" dirty="0">
                <a:latin typeface="Times New Roman" charset="0"/>
              </a:rPr>
              <a:t>) </a:t>
            </a:r>
            <a:r>
              <a:rPr lang="en-US" sz="2200" dirty="0">
                <a:latin typeface="Tahoma" charset="0"/>
              </a:rPr>
              <a:t>that handles </a:t>
            </a:r>
            <a:r>
              <a:rPr lang="en-US" sz="2200" b="1" i="1" dirty="0">
                <a:latin typeface="Times New Roman" charset="0"/>
              </a:rPr>
              <a:t>h</a:t>
            </a:r>
            <a:r>
              <a:rPr lang="en-US" sz="2200" dirty="0">
                <a:latin typeface="Times New Roman" charset="0"/>
              </a:rPr>
              <a:t>(</a:t>
            </a:r>
            <a:r>
              <a:rPr lang="en-US" sz="2200" b="1" i="1" dirty="0">
                <a:latin typeface="Times New Roman" charset="0"/>
              </a:rPr>
              <a:t>k</a:t>
            </a:r>
            <a:r>
              <a:rPr lang="en-US" sz="2200" dirty="0">
                <a:latin typeface="Times New Roman" charset="0"/>
              </a:rPr>
              <a:t>)=</a:t>
            </a:r>
            <a:r>
              <a:rPr lang="en-US" sz="2200" b="1" i="1" dirty="0" err="1">
                <a:latin typeface="Times New Roman" charset="0"/>
              </a:rPr>
              <a:t>i</a:t>
            </a:r>
            <a:r>
              <a:rPr lang="en-US" sz="2200" b="1" dirty="0">
                <a:latin typeface="Tahoma" charset="0"/>
              </a:rPr>
              <a:t> </a:t>
            </a:r>
            <a:r>
              <a:rPr lang="en-US" sz="2200" dirty="0">
                <a:latin typeface="Tahoma" charset="0"/>
              </a:rPr>
              <a:t>collision by placing the item in the </a:t>
            </a:r>
            <a:r>
              <a:rPr lang="en-US" sz="2200" dirty="0">
                <a:solidFill>
                  <a:srgbClr val="FF0000"/>
                </a:solidFill>
                <a:latin typeface="Tahoma" charset="0"/>
              </a:rPr>
              <a:t>first available cell</a:t>
            </a:r>
            <a:r>
              <a:rPr lang="en-US" sz="2200" dirty="0">
                <a:latin typeface="Tahoma" charset="0"/>
              </a:rPr>
              <a:t> of the series</a:t>
            </a:r>
            <a:br>
              <a:rPr lang="en-US" sz="2200" dirty="0">
                <a:latin typeface="Tahoma" charset="0"/>
              </a:rPr>
            </a:br>
            <a:r>
              <a:rPr lang="en-US" sz="2200" dirty="0">
                <a:latin typeface="Times New Roman" charset="0"/>
              </a:rPr>
              <a:t>	(</a:t>
            </a:r>
            <a:r>
              <a:rPr lang="en-US" sz="2200" b="1" i="1" dirty="0" err="1">
                <a:latin typeface="Times New Roman" charset="0"/>
              </a:rPr>
              <a:t>i</a:t>
            </a:r>
            <a:r>
              <a:rPr lang="en-US" sz="2200" i="1" dirty="0">
                <a:latin typeface="Times New Roman" charset="0"/>
              </a:rPr>
              <a:t> </a:t>
            </a:r>
            <a:r>
              <a:rPr lang="en-US" sz="2200" dirty="0">
                <a:latin typeface="Symbol" charset="0"/>
              </a:rPr>
              <a:t>+</a:t>
            </a:r>
            <a:r>
              <a:rPr lang="en-US" sz="2200" dirty="0">
                <a:latin typeface="Times New Roman" charset="0"/>
              </a:rPr>
              <a:t> </a:t>
            </a:r>
            <a:r>
              <a:rPr lang="en-US" sz="2200" b="1" i="1" dirty="0" err="1">
                <a:latin typeface="Times New Roman" charset="0"/>
              </a:rPr>
              <a:t>jd</a:t>
            </a:r>
            <a:r>
              <a:rPr lang="en-US" sz="2200" dirty="0">
                <a:latin typeface="Times New Roman" charset="0"/>
              </a:rPr>
              <a:t>(</a:t>
            </a:r>
            <a:r>
              <a:rPr lang="en-US" sz="2200" b="1" i="1" dirty="0">
                <a:latin typeface="Times New Roman" charset="0"/>
              </a:rPr>
              <a:t>k</a:t>
            </a:r>
            <a:r>
              <a:rPr lang="en-US" sz="2200" dirty="0">
                <a:latin typeface="Times New Roman" charset="0"/>
              </a:rPr>
              <a:t>)) mod </a:t>
            </a:r>
            <a:r>
              <a:rPr lang="en-US" sz="2200" b="1" i="1" dirty="0">
                <a:latin typeface="Times New Roman" charset="0"/>
              </a:rPr>
              <a:t>N</a:t>
            </a:r>
            <a:br>
              <a:rPr lang="en-US" sz="2200" b="1" i="1" dirty="0">
                <a:latin typeface="Times New Roman" charset="0"/>
              </a:rPr>
            </a:br>
            <a:r>
              <a:rPr lang="en-US" sz="2200" b="1" i="1" dirty="0">
                <a:latin typeface="Times New Roman" charset="0"/>
              </a:rPr>
              <a:t> </a:t>
            </a:r>
            <a:r>
              <a:rPr lang="en-US" sz="2200" dirty="0">
                <a:latin typeface="Tahoma" charset="0"/>
              </a:rPr>
              <a:t>for </a:t>
            </a:r>
            <a:r>
              <a:rPr lang="en-US" sz="2200" b="1" i="1" dirty="0">
                <a:latin typeface="Times New Roman" charset="0"/>
              </a:rPr>
              <a:t>j</a:t>
            </a:r>
            <a:r>
              <a:rPr lang="en-US" sz="2200" i="1" dirty="0">
                <a:latin typeface="Times New Roman" charset="0"/>
              </a:rPr>
              <a:t> </a:t>
            </a:r>
            <a:r>
              <a:rPr lang="en-US" sz="2200" dirty="0">
                <a:latin typeface="Symbol" charset="0"/>
              </a:rPr>
              <a:t>=</a:t>
            </a:r>
            <a:r>
              <a:rPr lang="en-US" sz="2200" dirty="0">
                <a:latin typeface="Times New Roman" charset="0"/>
              </a:rPr>
              <a:t> 0,  1, … , </a:t>
            </a:r>
            <a:r>
              <a:rPr lang="en-US" sz="2200" b="1" i="1" dirty="0">
                <a:latin typeface="Times New Roman" charset="0"/>
              </a:rPr>
              <a:t>N </a:t>
            </a:r>
            <a:r>
              <a:rPr lang="en-US" sz="2200" dirty="0">
                <a:latin typeface="Symbol" charset="0"/>
              </a:rPr>
              <a:t>-</a:t>
            </a:r>
            <a:r>
              <a:rPr lang="en-US" sz="2200" dirty="0">
                <a:latin typeface="Times New Roman" charset="0"/>
              </a:rPr>
              <a:t> 1</a:t>
            </a:r>
          </a:p>
          <a:p>
            <a:pPr eaLnBrk="1" hangingPunct="1">
              <a:lnSpc>
                <a:spcPct val="90000"/>
              </a:lnSpc>
            </a:pPr>
            <a:r>
              <a:rPr lang="en-US" sz="2200" dirty="0">
                <a:latin typeface="Tahoma" charset="0"/>
              </a:rPr>
              <a:t>The secondary hash function </a:t>
            </a:r>
            <a:r>
              <a:rPr lang="en-US" sz="2200" b="1" i="1" dirty="0">
                <a:latin typeface="Times New Roman" charset="0"/>
                <a:cs typeface="Times New Roman" charset="0"/>
              </a:rPr>
              <a:t>d</a:t>
            </a:r>
            <a:r>
              <a:rPr lang="en-US" sz="2200" dirty="0">
                <a:latin typeface="Times New Roman" charset="0"/>
              </a:rPr>
              <a:t>(</a:t>
            </a:r>
            <a:r>
              <a:rPr lang="en-US" sz="2200" b="1" i="1" dirty="0">
                <a:latin typeface="Times New Roman" charset="0"/>
                <a:cs typeface="Times New Roman" charset="0"/>
              </a:rPr>
              <a:t>k</a:t>
            </a:r>
            <a:r>
              <a:rPr lang="en-US" sz="2200" dirty="0">
                <a:latin typeface="Times New Roman" charset="0"/>
              </a:rPr>
              <a:t>)</a:t>
            </a:r>
            <a:r>
              <a:rPr lang="en-US" sz="2200" dirty="0">
                <a:latin typeface="Tahoma" charset="0"/>
              </a:rPr>
              <a:t> </a:t>
            </a:r>
            <a:r>
              <a:rPr lang="en-US" sz="2200" dirty="0">
                <a:solidFill>
                  <a:srgbClr val="FF0000"/>
                </a:solidFill>
                <a:latin typeface="Tahoma" charset="0"/>
              </a:rPr>
              <a:t>cannot have zero </a:t>
            </a:r>
            <a:r>
              <a:rPr lang="en-US" sz="2200" dirty="0">
                <a:latin typeface="Tahoma" charset="0"/>
              </a:rPr>
              <a:t>values</a:t>
            </a:r>
          </a:p>
          <a:p>
            <a:pPr eaLnBrk="1" hangingPunct="1">
              <a:lnSpc>
                <a:spcPct val="90000"/>
              </a:lnSpc>
            </a:pPr>
            <a:r>
              <a:rPr lang="en-US" sz="2200" dirty="0">
                <a:latin typeface="Tahoma" charset="0"/>
              </a:rPr>
              <a:t>The table size </a:t>
            </a:r>
            <a:r>
              <a:rPr lang="en-US" sz="2200" b="1" i="1" dirty="0">
                <a:latin typeface="Times New Roman" charset="0"/>
              </a:rPr>
              <a:t>N</a:t>
            </a:r>
            <a:r>
              <a:rPr lang="en-US" sz="2200" dirty="0">
                <a:latin typeface="Tahoma" charset="0"/>
              </a:rPr>
              <a:t> must be a </a:t>
            </a:r>
            <a:r>
              <a:rPr lang="en-US" sz="2200" dirty="0">
                <a:solidFill>
                  <a:srgbClr val="FF0000"/>
                </a:solidFill>
                <a:latin typeface="Tahoma" charset="0"/>
              </a:rPr>
              <a:t>prime</a:t>
            </a:r>
            <a:r>
              <a:rPr lang="en-US" sz="2200" dirty="0">
                <a:latin typeface="Tahoma" charset="0"/>
              </a:rPr>
              <a:t> to allow probing of all the cells</a:t>
            </a:r>
          </a:p>
        </p:txBody>
      </p:sp>
      <p:sp>
        <p:nvSpPr>
          <p:cNvPr id="7175" name="Rectangle 4" descr="Rectangle: Click to edit Master text styles&#10;Second level&#10;Third level&#10;Fourth level&#10;Fifth level"/>
          <p:cNvSpPr>
            <a:spLocks noGrp="1" noChangeArrowheads="1"/>
          </p:cNvSpPr>
          <p:nvPr>
            <p:ph type="body" sz="half" idx="2"/>
          </p:nvPr>
        </p:nvSpPr>
        <p:spPr>
          <a:xfrm>
            <a:off x="6323012" y="1828800"/>
            <a:ext cx="3962400" cy="4038600"/>
          </a:xfrm>
        </p:spPr>
        <p:txBody>
          <a:bodyPr/>
          <a:lstStyle/>
          <a:p>
            <a:pPr eaLnBrk="1" hangingPunct="1">
              <a:lnSpc>
                <a:spcPct val="90000"/>
              </a:lnSpc>
            </a:pPr>
            <a:r>
              <a:rPr lang="en-US" sz="2000" dirty="0">
                <a:latin typeface="Tahoma" charset="0"/>
              </a:rPr>
              <a:t>Common choice of compression function for the secondary hash function: 	</a:t>
            </a:r>
          </a:p>
          <a:p>
            <a:pPr lvl="1" eaLnBrk="1" hangingPunct="1">
              <a:lnSpc>
                <a:spcPct val="90000"/>
              </a:lnSpc>
              <a:buFont typeface="Wingdings" charset="0"/>
              <a:buNone/>
            </a:pPr>
            <a:r>
              <a:rPr lang="en-US" sz="1800" b="1" i="1" dirty="0">
                <a:latin typeface="Times New Roman" charset="0"/>
                <a:cs typeface="Times New Roman" charset="0"/>
              </a:rPr>
              <a:t>d</a:t>
            </a:r>
            <a:r>
              <a:rPr lang="en-US" sz="1800" baseline="-25000" dirty="0">
                <a:latin typeface="Times New Roman" charset="0"/>
                <a:cs typeface="Times New Roman" charset="0"/>
              </a:rPr>
              <a:t>2</a:t>
            </a:r>
            <a:r>
              <a:rPr lang="en-US" sz="1800" dirty="0">
                <a:latin typeface="Times New Roman" charset="0"/>
                <a:cs typeface="Times New Roman" charset="0"/>
              </a:rPr>
              <a:t>(</a:t>
            </a:r>
            <a:r>
              <a:rPr lang="en-US" sz="1800" b="1" i="1" dirty="0">
                <a:latin typeface="Times New Roman" charset="0"/>
                <a:cs typeface="Times New Roman" charset="0"/>
              </a:rPr>
              <a:t>k</a:t>
            </a:r>
            <a:r>
              <a:rPr lang="en-US" sz="1800" dirty="0">
                <a:latin typeface="Times New Roman" charset="0"/>
                <a:cs typeface="Times New Roman" charset="0"/>
              </a:rPr>
              <a:t>)</a:t>
            </a:r>
            <a:r>
              <a:rPr lang="en-US" sz="1800" dirty="0">
                <a:latin typeface="Times New Roman" charset="0"/>
              </a:rPr>
              <a:t> </a:t>
            </a:r>
            <a:r>
              <a:rPr lang="en-US" sz="1800" dirty="0">
                <a:latin typeface="Symbol" charset="0"/>
              </a:rPr>
              <a:t>=</a:t>
            </a:r>
            <a:r>
              <a:rPr lang="en-US" sz="1800" dirty="0">
                <a:latin typeface="Times New Roman" charset="0"/>
              </a:rPr>
              <a:t> </a:t>
            </a:r>
            <a:r>
              <a:rPr lang="en-US" sz="1800" b="1" i="1" dirty="0">
                <a:latin typeface="Times New Roman" charset="0"/>
              </a:rPr>
              <a:t>q</a:t>
            </a:r>
            <a:r>
              <a:rPr lang="en-US" sz="1800" i="1" dirty="0">
                <a:latin typeface="Times New Roman" charset="0"/>
              </a:rPr>
              <a:t> </a:t>
            </a:r>
            <a:r>
              <a:rPr lang="en-US" sz="1800" dirty="0">
                <a:latin typeface="Symbol" charset="0"/>
              </a:rPr>
              <a:t>-</a:t>
            </a:r>
            <a:r>
              <a:rPr lang="en-US" sz="1800" dirty="0">
                <a:latin typeface="Times New Roman" charset="0"/>
              </a:rPr>
              <a:t> </a:t>
            </a:r>
            <a:r>
              <a:rPr lang="en-US" sz="1800" b="1" i="1" dirty="0">
                <a:latin typeface="Times New Roman" charset="0"/>
              </a:rPr>
              <a:t>k</a:t>
            </a:r>
            <a:r>
              <a:rPr lang="en-US" sz="1800" dirty="0">
                <a:latin typeface="Times New Roman" charset="0"/>
              </a:rPr>
              <a:t> mod </a:t>
            </a:r>
            <a:r>
              <a:rPr lang="en-US" sz="1800" b="1" i="1" dirty="0">
                <a:latin typeface="Times New Roman" charset="0"/>
              </a:rPr>
              <a:t>q</a:t>
            </a:r>
          </a:p>
          <a:p>
            <a:pPr eaLnBrk="1" hangingPunct="1">
              <a:lnSpc>
                <a:spcPct val="90000"/>
              </a:lnSpc>
              <a:buFont typeface="Wingdings" charset="0"/>
              <a:buNone/>
            </a:pPr>
            <a:r>
              <a:rPr lang="en-US" sz="2000" dirty="0">
                <a:latin typeface="Tahoma" charset="0"/>
              </a:rPr>
              <a:t>		where</a:t>
            </a:r>
          </a:p>
          <a:p>
            <a:pPr lvl="1" eaLnBrk="1" hangingPunct="1">
              <a:lnSpc>
                <a:spcPct val="90000"/>
              </a:lnSpc>
            </a:pPr>
            <a:r>
              <a:rPr lang="en-US" sz="1800" b="1" i="1" dirty="0">
                <a:latin typeface="Times New Roman" charset="0"/>
              </a:rPr>
              <a:t>q</a:t>
            </a:r>
            <a:r>
              <a:rPr lang="en-US" sz="1800" i="1" dirty="0">
                <a:latin typeface="Times New Roman" charset="0"/>
              </a:rPr>
              <a:t> </a:t>
            </a:r>
            <a:r>
              <a:rPr lang="en-US" sz="1800" dirty="0">
                <a:latin typeface="Symbol" charset="0"/>
              </a:rPr>
              <a:t>&lt;</a:t>
            </a:r>
            <a:r>
              <a:rPr lang="en-US" sz="1800" dirty="0">
                <a:latin typeface="Times New Roman" charset="0"/>
              </a:rPr>
              <a:t> </a:t>
            </a:r>
            <a:r>
              <a:rPr lang="en-US" sz="1800" b="1" i="1" dirty="0">
                <a:latin typeface="Times New Roman" charset="0"/>
              </a:rPr>
              <a:t>N</a:t>
            </a:r>
          </a:p>
          <a:p>
            <a:pPr lvl="1" eaLnBrk="1" hangingPunct="1">
              <a:lnSpc>
                <a:spcPct val="90000"/>
              </a:lnSpc>
            </a:pPr>
            <a:r>
              <a:rPr lang="en-US" sz="1800" b="1" i="1" dirty="0">
                <a:latin typeface="Times New Roman" charset="0"/>
              </a:rPr>
              <a:t>q</a:t>
            </a:r>
            <a:r>
              <a:rPr lang="en-US" sz="1800" dirty="0">
                <a:latin typeface="Tahoma" charset="0"/>
              </a:rPr>
              <a:t> is a prime</a:t>
            </a:r>
          </a:p>
          <a:p>
            <a:pPr eaLnBrk="1" hangingPunct="1">
              <a:lnSpc>
                <a:spcPct val="90000"/>
              </a:lnSpc>
            </a:pPr>
            <a:r>
              <a:rPr lang="en-US" sz="2000" dirty="0">
                <a:latin typeface="Tahoma" charset="0"/>
              </a:rPr>
              <a:t>The possible values for </a:t>
            </a:r>
            <a:r>
              <a:rPr lang="en-US" sz="2000" b="1" i="1" dirty="0">
                <a:latin typeface="Times New Roman" charset="0"/>
                <a:cs typeface="Times New Roman" charset="0"/>
              </a:rPr>
              <a:t>d</a:t>
            </a:r>
            <a:r>
              <a:rPr lang="en-US" sz="2000" baseline="-25000" dirty="0">
                <a:latin typeface="Times New Roman" charset="0"/>
                <a:cs typeface="Times New Roman" charset="0"/>
              </a:rPr>
              <a:t>2</a:t>
            </a:r>
            <a:r>
              <a:rPr lang="en-US" sz="2000" dirty="0">
                <a:latin typeface="Times New Roman" charset="0"/>
                <a:cs typeface="Times New Roman" charset="0"/>
              </a:rPr>
              <a:t>(</a:t>
            </a:r>
            <a:r>
              <a:rPr lang="en-US" sz="2000" b="1" i="1" dirty="0">
                <a:latin typeface="Times New Roman" charset="0"/>
                <a:cs typeface="Times New Roman" charset="0"/>
              </a:rPr>
              <a:t>k</a:t>
            </a:r>
            <a:r>
              <a:rPr lang="en-US" sz="2000" dirty="0">
                <a:latin typeface="Times New Roman" charset="0"/>
                <a:cs typeface="Times New Roman" charset="0"/>
              </a:rPr>
              <a:t>)</a:t>
            </a:r>
            <a:r>
              <a:rPr lang="en-US" sz="2000" dirty="0">
                <a:latin typeface="Tahoma" charset="0"/>
              </a:rPr>
              <a:t> are</a:t>
            </a:r>
            <a:br>
              <a:rPr lang="en-US" sz="2000" dirty="0">
                <a:latin typeface="Tahoma" charset="0"/>
              </a:rPr>
            </a:br>
            <a:r>
              <a:rPr lang="en-US" sz="2000" dirty="0">
                <a:latin typeface="Tahoma" charset="0"/>
              </a:rPr>
              <a:t>	 </a:t>
            </a:r>
            <a:r>
              <a:rPr lang="en-US" sz="2000" dirty="0">
                <a:latin typeface="Times New Roman" charset="0"/>
              </a:rPr>
              <a:t>1, 2, … , </a:t>
            </a:r>
            <a:r>
              <a:rPr lang="en-US" sz="2000" b="1" i="1" dirty="0">
                <a:latin typeface="Times New Roman" charset="0"/>
              </a:rPr>
              <a:t>q</a:t>
            </a:r>
          </a:p>
          <a:p>
            <a:pPr eaLnBrk="1" hangingPunct="1">
              <a:lnSpc>
                <a:spcPct val="90000"/>
              </a:lnSpc>
            </a:pPr>
            <a:r>
              <a:rPr lang="en-US" sz="2000" dirty="0">
                <a:latin typeface="Tahoma" panose="020B0604030504040204" pitchFamily="34" charset="0"/>
                <a:ea typeface="Tahoma" panose="020B0604030504040204" pitchFamily="34" charset="0"/>
                <a:cs typeface="Tahoma" panose="020B0604030504040204" pitchFamily="34" charset="0"/>
              </a:rPr>
              <a:t>The </a:t>
            </a:r>
            <a:r>
              <a:rPr lang="en-US" sz="2000" dirty="0">
                <a:solidFill>
                  <a:srgbClr val="FF0000"/>
                </a:solidFill>
                <a:latin typeface="Tahoma" panose="020B0604030504040204" pitchFamily="34" charset="0"/>
                <a:ea typeface="Tahoma" panose="020B0604030504040204" pitchFamily="34" charset="0"/>
                <a:cs typeface="Tahoma" panose="020B0604030504040204" pitchFamily="34" charset="0"/>
              </a:rPr>
              <a:t>expected running time </a:t>
            </a:r>
            <a:r>
              <a:rPr lang="en-US" sz="2000" dirty="0">
                <a:latin typeface="Tahoma" panose="020B0604030504040204" pitchFamily="34" charset="0"/>
                <a:ea typeface="Tahoma" panose="020B0604030504040204" pitchFamily="34" charset="0"/>
                <a:cs typeface="Tahoma" panose="020B0604030504040204" pitchFamily="34" charset="0"/>
              </a:rPr>
              <a:t>for a search is O(1). See Exercise C-6.3</a:t>
            </a:r>
          </a:p>
        </p:txBody>
      </p:sp>
      <p:graphicFrame>
        <p:nvGraphicFramePr>
          <p:cNvPr id="7170" name="Object 5"/>
          <p:cNvGraphicFramePr>
            <a:graphicFrameLocks noChangeAspect="1"/>
          </p:cNvGraphicFramePr>
          <p:nvPr/>
        </p:nvGraphicFramePr>
        <p:xfrm>
          <a:off x="8456613" y="228600"/>
          <a:ext cx="1749425" cy="1441450"/>
        </p:xfrm>
        <a:graphic>
          <a:graphicData uri="http://schemas.openxmlformats.org/presentationml/2006/ole">
            <mc:AlternateContent xmlns:mc="http://schemas.openxmlformats.org/markup-compatibility/2006">
              <mc:Choice xmlns:v="urn:schemas-microsoft-com:vml" Requires="v">
                <p:oleObj name="Clip" r:id="rId2" imgW="1825920" imgH="1505880" progId="MS_ClipArt_Gallery.2">
                  <p:embed/>
                </p:oleObj>
              </mc:Choice>
              <mc:Fallback>
                <p:oleObj name="Clip" r:id="rId2" imgW="1825920" imgH="150588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3" y="228600"/>
                        <a:ext cx="1749425" cy="1441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176" name="Date Placeholder 7"/>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1071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32D76DE-255F-C146-8415-357604E47A3A}" type="slidenum">
              <a:rPr lang="en-US" sz="1400">
                <a:solidFill>
                  <a:srgbClr val="40458C"/>
                </a:solidFill>
              </a:rPr>
              <a:pPr eaLnBrk="1" hangingPunct="1"/>
              <a:t>34</a:t>
            </a:fld>
            <a:endParaRPr lang="en-US" sz="1400">
              <a:solidFill>
                <a:srgbClr val="40458C"/>
              </a:solidFill>
            </a:endParaRPr>
          </a:p>
        </p:txBody>
      </p:sp>
      <p:sp>
        <p:nvSpPr>
          <p:cNvPr id="8197" name="Rectangle 2" descr="Rectangle: Click to edit Master text styles&#10;Second level&#10;Third level&#10;Fourth level&#10;Fifth level"/>
          <p:cNvSpPr>
            <a:spLocks noGrp="1" noChangeArrowheads="1"/>
          </p:cNvSpPr>
          <p:nvPr>
            <p:ph type="body" idx="1"/>
          </p:nvPr>
        </p:nvSpPr>
        <p:spPr>
          <a:xfrm>
            <a:off x="2360612" y="1752600"/>
            <a:ext cx="3429000" cy="4419600"/>
          </a:xfrm>
        </p:spPr>
        <p:txBody>
          <a:bodyPr/>
          <a:lstStyle/>
          <a:p>
            <a:pPr eaLnBrk="1" hangingPunct="1"/>
            <a:r>
              <a:rPr lang="en-US" sz="2400">
                <a:latin typeface="Tahoma" charset="0"/>
              </a:rPr>
              <a:t>Consider a hash table storing integer keys that handles collision with double hashing</a:t>
            </a:r>
          </a:p>
          <a:p>
            <a:pPr lvl="1" eaLnBrk="1" hangingPunct="1"/>
            <a:r>
              <a:rPr lang="en-US" sz="2000" b="1" i="1">
                <a:latin typeface="Times New Roman" charset="0"/>
              </a:rPr>
              <a:t>N</a:t>
            </a:r>
            <a:r>
              <a:rPr lang="en-US" sz="2000" b="1" i="1">
                <a:latin typeface="Symbol" charset="0"/>
              </a:rPr>
              <a:t> </a:t>
            </a:r>
            <a:r>
              <a:rPr lang="en-US" sz="2000">
                <a:latin typeface="Symbol"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h</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13</a:t>
            </a:r>
            <a:r>
              <a:rPr lang="en-US" sz="2000">
                <a:latin typeface="Tahoma" charset="0"/>
              </a:rPr>
              <a:t> </a:t>
            </a:r>
          </a:p>
          <a:p>
            <a:pPr lvl="1" eaLnBrk="1" hangingPunct="1"/>
            <a:r>
              <a:rPr lang="en-US" sz="2000" b="1" i="1">
                <a:latin typeface="Times New Roman" charset="0"/>
              </a:rPr>
              <a:t>d</a:t>
            </a:r>
            <a:r>
              <a:rPr lang="en-US" sz="2000">
                <a:latin typeface="Times New Roman" charset="0"/>
              </a:rPr>
              <a:t>(</a:t>
            </a:r>
            <a:r>
              <a:rPr lang="en-US" sz="2000" b="1" i="1">
                <a:latin typeface="Times New Roman" charset="0"/>
              </a:rPr>
              <a:t>k</a:t>
            </a:r>
            <a:r>
              <a:rPr lang="en-US" sz="2000">
                <a:latin typeface="Times New Roman" charset="0"/>
              </a:rPr>
              <a:t>) </a:t>
            </a:r>
            <a:r>
              <a:rPr lang="en-US" sz="2000">
                <a:latin typeface="Symbol" charset="0"/>
              </a:rPr>
              <a:t>=</a:t>
            </a:r>
            <a:r>
              <a:rPr lang="en-US" sz="2000" b="1" i="1">
                <a:latin typeface="Times New Roman" charset="0"/>
              </a:rPr>
              <a:t> </a:t>
            </a:r>
            <a:r>
              <a:rPr lang="en-US" sz="2000">
                <a:latin typeface="Times New Roman" charset="0"/>
              </a:rPr>
              <a:t>7 </a:t>
            </a:r>
            <a:r>
              <a:rPr lang="en-US" sz="2000">
                <a:latin typeface="Symbol" charset="0"/>
              </a:rPr>
              <a:t>-</a:t>
            </a:r>
            <a:r>
              <a:rPr lang="en-US" sz="2000" b="1" i="1">
                <a:latin typeface="Times New Roman" charset="0"/>
              </a:rPr>
              <a:t> k </a:t>
            </a:r>
            <a:r>
              <a:rPr lang="en-US" sz="2000">
                <a:latin typeface="Times New Roman" charset="0"/>
              </a:rPr>
              <a:t>mod</a:t>
            </a:r>
            <a:r>
              <a:rPr lang="en-US" sz="2000" b="1" i="1">
                <a:latin typeface="Times New Roman" charset="0"/>
              </a:rPr>
              <a:t> </a:t>
            </a:r>
            <a:r>
              <a:rPr lang="en-US" sz="2000">
                <a:latin typeface="Times New Roman" charset="0"/>
              </a:rPr>
              <a:t>7</a:t>
            </a:r>
            <a:r>
              <a:rPr lang="en-US" sz="2000" b="1" i="1">
                <a:latin typeface="Times New Roman" charset="0"/>
              </a:rPr>
              <a:t> </a:t>
            </a:r>
          </a:p>
          <a:p>
            <a:pPr eaLnBrk="1" hangingPunct="1"/>
            <a:r>
              <a:rPr lang="en-US" sz="2400">
                <a:latin typeface="Tahoma" charset="0"/>
              </a:rPr>
              <a:t>Insert keys 18, 41, 22, 44, 59, 32, 31, 73, in this order</a:t>
            </a:r>
          </a:p>
        </p:txBody>
      </p:sp>
      <p:sp>
        <p:nvSpPr>
          <p:cNvPr id="8198" name="Rectangle 3"/>
          <p:cNvSpPr>
            <a:spLocks noGrp="1" noChangeArrowheads="1"/>
          </p:cNvSpPr>
          <p:nvPr>
            <p:ph type="title"/>
          </p:nvPr>
        </p:nvSpPr>
        <p:spPr/>
        <p:txBody>
          <a:bodyPr/>
          <a:lstStyle/>
          <a:p>
            <a:pPr eaLnBrk="1" hangingPunct="1"/>
            <a:r>
              <a:rPr lang="en-US">
                <a:latin typeface="Tahoma" charset="0"/>
              </a:rPr>
              <a:t>Example of Double Hashing</a:t>
            </a:r>
          </a:p>
        </p:txBody>
      </p:sp>
      <p:sp>
        <p:nvSpPr>
          <p:cNvPr id="8199" name="Rectangle 4"/>
          <p:cNvSpPr>
            <a:spLocks noChangeArrowheads="1"/>
          </p:cNvSpPr>
          <p:nvPr/>
        </p:nvSpPr>
        <p:spPr bwMode="auto">
          <a:xfrm>
            <a:off x="57896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0" name="Rectangle 5"/>
          <p:cNvSpPr>
            <a:spLocks noChangeArrowheads="1"/>
          </p:cNvSpPr>
          <p:nvPr/>
        </p:nvSpPr>
        <p:spPr bwMode="auto">
          <a:xfrm>
            <a:off x="60944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1" name="Rectangle 6"/>
          <p:cNvSpPr>
            <a:spLocks noChangeArrowheads="1"/>
          </p:cNvSpPr>
          <p:nvPr/>
        </p:nvSpPr>
        <p:spPr bwMode="auto">
          <a:xfrm>
            <a:off x="6399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2" name="Rectangle 7"/>
          <p:cNvSpPr>
            <a:spLocks noChangeArrowheads="1"/>
          </p:cNvSpPr>
          <p:nvPr/>
        </p:nvSpPr>
        <p:spPr bwMode="auto">
          <a:xfrm>
            <a:off x="67040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3" name="Rectangle 8"/>
          <p:cNvSpPr>
            <a:spLocks noChangeArrowheads="1"/>
          </p:cNvSpPr>
          <p:nvPr/>
        </p:nvSpPr>
        <p:spPr bwMode="auto">
          <a:xfrm>
            <a:off x="70088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4" name="Rectangle 9"/>
          <p:cNvSpPr>
            <a:spLocks noChangeArrowheads="1"/>
          </p:cNvSpPr>
          <p:nvPr/>
        </p:nvSpPr>
        <p:spPr bwMode="auto">
          <a:xfrm>
            <a:off x="73136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5" name="Rectangle 10"/>
          <p:cNvSpPr>
            <a:spLocks noChangeArrowheads="1"/>
          </p:cNvSpPr>
          <p:nvPr/>
        </p:nvSpPr>
        <p:spPr bwMode="auto">
          <a:xfrm>
            <a:off x="76184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6" name="Rectangle 11"/>
          <p:cNvSpPr>
            <a:spLocks noChangeArrowheads="1"/>
          </p:cNvSpPr>
          <p:nvPr/>
        </p:nvSpPr>
        <p:spPr bwMode="auto">
          <a:xfrm>
            <a:off x="7923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7" name="Rectangle 12"/>
          <p:cNvSpPr>
            <a:spLocks noChangeArrowheads="1"/>
          </p:cNvSpPr>
          <p:nvPr/>
        </p:nvSpPr>
        <p:spPr bwMode="auto">
          <a:xfrm>
            <a:off x="82280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8" name="Rectangle 13"/>
          <p:cNvSpPr>
            <a:spLocks noChangeArrowheads="1"/>
          </p:cNvSpPr>
          <p:nvPr/>
        </p:nvSpPr>
        <p:spPr bwMode="auto">
          <a:xfrm>
            <a:off x="85328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09" name="Rectangle 14"/>
          <p:cNvSpPr>
            <a:spLocks noChangeArrowheads="1"/>
          </p:cNvSpPr>
          <p:nvPr/>
        </p:nvSpPr>
        <p:spPr bwMode="auto">
          <a:xfrm>
            <a:off x="88376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10" name="Rectangle 15"/>
          <p:cNvSpPr>
            <a:spLocks noChangeArrowheads="1"/>
          </p:cNvSpPr>
          <p:nvPr/>
        </p:nvSpPr>
        <p:spPr bwMode="auto">
          <a:xfrm>
            <a:off x="91424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11" name="Rectangle 16"/>
          <p:cNvSpPr>
            <a:spLocks noChangeArrowheads="1"/>
          </p:cNvSpPr>
          <p:nvPr/>
        </p:nvSpPr>
        <p:spPr bwMode="auto">
          <a:xfrm>
            <a:off x="9447212" y="4267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12" name="Text Box 17"/>
          <p:cNvSpPr txBox="1">
            <a:spLocks noChangeArrowheads="1"/>
          </p:cNvSpPr>
          <p:nvPr/>
        </p:nvSpPr>
        <p:spPr bwMode="auto">
          <a:xfrm>
            <a:off x="57927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0</a:t>
            </a:r>
          </a:p>
        </p:txBody>
      </p:sp>
      <p:sp>
        <p:nvSpPr>
          <p:cNvPr id="8213" name="Text Box 18"/>
          <p:cNvSpPr txBox="1">
            <a:spLocks noChangeArrowheads="1"/>
          </p:cNvSpPr>
          <p:nvPr/>
        </p:nvSpPr>
        <p:spPr bwMode="auto">
          <a:xfrm>
            <a:off x="60944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a:t>
            </a:r>
          </a:p>
        </p:txBody>
      </p:sp>
      <p:sp>
        <p:nvSpPr>
          <p:cNvPr id="8214" name="Text Box 19"/>
          <p:cNvSpPr txBox="1">
            <a:spLocks noChangeArrowheads="1"/>
          </p:cNvSpPr>
          <p:nvPr/>
        </p:nvSpPr>
        <p:spPr bwMode="auto">
          <a:xfrm>
            <a:off x="639603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2</a:t>
            </a:r>
          </a:p>
        </p:txBody>
      </p:sp>
      <p:sp>
        <p:nvSpPr>
          <p:cNvPr id="8215" name="Text Box 20"/>
          <p:cNvSpPr txBox="1">
            <a:spLocks noChangeArrowheads="1"/>
          </p:cNvSpPr>
          <p:nvPr/>
        </p:nvSpPr>
        <p:spPr bwMode="auto">
          <a:xfrm>
            <a:off x="669766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3</a:t>
            </a:r>
          </a:p>
        </p:txBody>
      </p:sp>
      <p:sp>
        <p:nvSpPr>
          <p:cNvPr id="8216" name="Text Box 21"/>
          <p:cNvSpPr txBox="1">
            <a:spLocks noChangeArrowheads="1"/>
          </p:cNvSpPr>
          <p:nvPr/>
        </p:nvSpPr>
        <p:spPr bwMode="auto">
          <a:xfrm>
            <a:off x="69992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4</a:t>
            </a:r>
          </a:p>
        </p:txBody>
      </p:sp>
      <p:sp>
        <p:nvSpPr>
          <p:cNvPr id="8217" name="Text Box 22"/>
          <p:cNvSpPr txBox="1">
            <a:spLocks noChangeArrowheads="1"/>
          </p:cNvSpPr>
          <p:nvPr/>
        </p:nvSpPr>
        <p:spPr bwMode="auto">
          <a:xfrm>
            <a:off x="73009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5</a:t>
            </a:r>
          </a:p>
        </p:txBody>
      </p:sp>
      <p:sp>
        <p:nvSpPr>
          <p:cNvPr id="8218" name="Text Box 23"/>
          <p:cNvSpPr txBox="1">
            <a:spLocks noChangeArrowheads="1"/>
          </p:cNvSpPr>
          <p:nvPr/>
        </p:nvSpPr>
        <p:spPr bwMode="auto">
          <a:xfrm>
            <a:off x="760253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6</a:t>
            </a:r>
          </a:p>
        </p:txBody>
      </p:sp>
      <p:sp>
        <p:nvSpPr>
          <p:cNvPr id="8219" name="Text Box 24"/>
          <p:cNvSpPr txBox="1">
            <a:spLocks noChangeArrowheads="1"/>
          </p:cNvSpPr>
          <p:nvPr/>
        </p:nvSpPr>
        <p:spPr bwMode="auto">
          <a:xfrm>
            <a:off x="790416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7</a:t>
            </a:r>
          </a:p>
        </p:txBody>
      </p:sp>
      <p:sp>
        <p:nvSpPr>
          <p:cNvPr id="8220" name="Text Box 25"/>
          <p:cNvSpPr txBox="1">
            <a:spLocks noChangeArrowheads="1"/>
          </p:cNvSpPr>
          <p:nvPr/>
        </p:nvSpPr>
        <p:spPr bwMode="auto">
          <a:xfrm>
            <a:off x="8205787"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8</a:t>
            </a:r>
          </a:p>
        </p:txBody>
      </p:sp>
      <p:sp>
        <p:nvSpPr>
          <p:cNvPr id="8221" name="Text Box 26"/>
          <p:cNvSpPr txBox="1">
            <a:spLocks noChangeArrowheads="1"/>
          </p:cNvSpPr>
          <p:nvPr/>
        </p:nvSpPr>
        <p:spPr bwMode="auto">
          <a:xfrm>
            <a:off x="8507412" y="45339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9</a:t>
            </a:r>
          </a:p>
        </p:txBody>
      </p:sp>
      <p:sp>
        <p:nvSpPr>
          <p:cNvPr id="8222" name="Text Box 27"/>
          <p:cNvSpPr txBox="1">
            <a:spLocks noChangeArrowheads="1"/>
          </p:cNvSpPr>
          <p:nvPr/>
        </p:nvSpPr>
        <p:spPr bwMode="auto">
          <a:xfrm>
            <a:off x="8751887"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10</a:t>
            </a:r>
          </a:p>
        </p:txBody>
      </p:sp>
      <p:sp>
        <p:nvSpPr>
          <p:cNvPr id="8223" name="Text Box 28"/>
          <p:cNvSpPr txBox="1">
            <a:spLocks noChangeArrowheads="1"/>
          </p:cNvSpPr>
          <p:nvPr/>
        </p:nvSpPr>
        <p:spPr bwMode="auto">
          <a:xfrm>
            <a:off x="9053512"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11</a:t>
            </a:r>
          </a:p>
        </p:txBody>
      </p:sp>
      <p:sp>
        <p:nvSpPr>
          <p:cNvPr id="8224" name="Text Box 29"/>
          <p:cNvSpPr txBox="1">
            <a:spLocks noChangeArrowheads="1"/>
          </p:cNvSpPr>
          <p:nvPr/>
        </p:nvSpPr>
        <p:spPr bwMode="auto">
          <a:xfrm>
            <a:off x="9355137" y="45339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12</a:t>
            </a:r>
          </a:p>
        </p:txBody>
      </p:sp>
      <p:sp>
        <p:nvSpPr>
          <p:cNvPr id="8225" name="Rectangle 30"/>
          <p:cNvSpPr>
            <a:spLocks noChangeArrowheads="1"/>
          </p:cNvSpPr>
          <p:nvPr/>
        </p:nvSpPr>
        <p:spPr bwMode="auto">
          <a:xfrm>
            <a:off x="57896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31</a:t>
            </a:r>
          </a:p>
        </p:txBody>
      </p:sp>
      <p:sp>
        <p:nvSpPr>
          <p:cNvPr id="8226" name="Rectangle 31"/>
          <p:cNvSpPr>
            <a:spLocks noChangeArrowheads="1"/>
          </p:cNvSpPr>
          <p:nvPr/>
        </p:nvSpPr>
        <p:spPr bwMode="auto">
          <a:xfrm>
            <a:off x="60944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27" name="Rectangle 32"/>
          <p:cNvSpPr>
            <a:spLocks noChangeArrowheads="1"/>
          </p:cNvSpPr>
          <p:nvPr/>
        </p:nvSpPr>
        <p:spPr bwMode="auto">
          <a:xfrm>
            <a:off x="6399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41</a:t>
            </a:r>
          </a:p>
        </p:txBody>
      </p:sp>
      <p:sp>
        <p:nvSpPr>
          <p:cNvPr id="8228" name="Rectangle 33"/>
          <p:cNvSpPr>
            <a:spLocks noChangeArrowheads="1"/>
          </p:cNvSpPr>
          <p:nvPr/>
        </p:nvSpPr>
        <p:spPr bwMode="auto">
          <a:xfrm>
            <a:off x="67040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29" name="Rectangle 34"/>
          <p:cNvSpPr>
            <a:spLocks noChangeArrowheads="1"/>
          </p:cNvSpPr>
          <p:nvPr/>
        </p:nvSpPr>
        <p:spPr bwMode="auto">
          <a:xfrm>
            <a:off x="70088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30" name="Rectangle 35"/>
          <p:cNvSpPr>
            <a:spLocks noChangeArrowheads="1"/>
          </p:cNvSpPr>
          <p:nvPr/>
        </p:nvSpPr>
        <p:spPr bwMode="auto">
          <a:xfrm>
            <a:off x="73136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18</a:t>
            </a:r>
          </a:p>
        </p:txBody>
      </p:sp>
      <p:sp>
        <p:nvSpPr>
          <p:cNvPr id="8231" name="Rectangle 36"/>
          <p:cNvSpPr>
            <a:spLocks noChangeArrowheads="1"/>
          </p:cNvSpPr>
          <p:nvPr/>
        </p:nvSpPr>
        <p:spPr bwMode="auto">
          <a:xfrm>
            <a:off x="76184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32</a:t>
            </a:r>
          </a:p>
        </p:txBody>
      </p:sp>
      <p:sp>
        <p:nvSpPr>
          <p:cNvPr id="8232" name="Rectangle 37"/>
          <p:cNvSpPr>
            <a:spLocks noChangeArrowheads="1"/>
          </p:cNvSpPr>
          <p:nvPr/>
        </p:nvSpPr>
        <p:spPr bwMode="auto">
          <a:xfrm>
            <a:off x="7923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59</a:t>
            </a:r>
          </a:p>
        </p:txBody>
      </p:sp>
      <p:sp>
        <p:nvSpPr>
          <p:cNvPr id="8233" name="Rectangle 38"/>
          <p:cNvSpPr>
            <a:spLocks noChangeArrowheads="1"/>
          </p:cNvSpPr>
          <p:nvPr/>
        </p:nvSpPr>
        <p:spPr bwMode="auto">
          <a:xfrm>
            <a:off x="82280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73</a:t>
            </a:r>
          </a:p>
        </p:txBody>
      </p:sp>
      <p:sp>
        <p:nvSpPr>
          <p:cNvPr id="8234" name="Rectangle 39"/>
          <p:cNvSpPr>
            <a:spLocks noChangeArrowheads="1"/>
          </p:cNvSpPr>
          <p:nvPr/>
        </p:nvSpPr>
        <p:spPr bwMode="auto">
          <a:xfrm>
            <a:off x="85328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22</a:t>
            </a:r>
          </a:p>
        </p:txBody>
      </p:sp>
      <p:sp>
        <p:nvSpPr>
          <p:cNvPr id="8235" name="Rectangle 40"/>
          <p:cNvSpPr>
            <a:spLocks noChangeArrowheads="1"/>
          </p:cNvSpPr>
          <p:nvPr/>
        </p:nvSpPr>
        <p:spPr bwMode="auto">
          <a:xfrm>
            <a:off x="88376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44</a:t>
            </a:r>
          </a:p>
        </p:txBody>
      </p:sp>
      <p:sp>
        <p:nvSpPr>
          <p:cNvPr id="8236" name="Rectangle 41"/>
          <p:cNvSpPr>
            <a:spLocks noChangeArrowheads="1"/>
          </p:cNvSpPr>
          <p:nvPr/>
        </p:nvSpPr>
        <p:spPr bwMode="auto">
          <a:xfrm>
            <a:off x="91424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a:solidFill>
                <a:srgbClr val="40458C"/>
              </a:solidFill>
              <a:ea typeface="ＭＳ Ｐゴシック" charset="0"/>
            </a:endParaRPr>
          </a:p>
        </p:txBody>
      </p:sp>
      <p:sp>
        <p:nvSpPr>
          <p:cNvPr id="8237" name="Rectangle 42"/>
          <p:cNvSpPr>
            <a:spLocks noChangeArrowheads="1"/>
          </p:cNvSpPr>
          <p:nvPr/>
        </p:nvSpPr>
        <p:spPr bwMode="auto">
          <a:xfrm>
            <a:off x="9447212" y="54864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r>
              <a:rPr lang="en-US">
                <a:solidFill>
                  <a:srgbClr val="40458C"/>
                </a:solidFill>
                <a:ea typeface="ＭＳ Ｐゴシック" charset="0"/>
              </a:rPr>
              <a:t> </a:t>
            </a:r>
          </a:p>
        </p:txBody>
      </p:sp>
      <p:sp>
        <p:nvSpPr>
          <p:cNvPr id="8238" name="Text Box 43"/>
          <p:cNvSpPr txBox="1">
            <a:spLocks noChangeArrowheads="1"/>
          </p:cNvSpPr>
          <p:nvPr/>
        </p:nvSpPr>
        <p:spPr bwMode="auto">
          <a:xfrm>
            <a:off x="57927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0</a:t>
            </a:r>
          </a:p>
        </p:txBody>
      </p:sp>
      <p:sp>
        <p:nvSpPr>
          <p:cNvPr id="8239" name="Text Box 44"/>
          <p:cNvSpPr txBox="1">
            <a:spLocks noChangeArrowheads="1"/>
          </p:cNvSpPr>
          <p:nvPr/>
        </p:nvSpPr>
        <p:spPr bwMode="auto">
          <a:xfrm>
            <a:off x="60944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a:t>
            </a:r>
          </a:p>
        </p:txBody>
      </p:sp>
      <p:sp>
        <p:nvSpPr>
          <p:cNvPr id="8240" name="Text Box 45"/>
          <p:cNvSpPr txBox="1">
            <a:spLocks noChangeArrowheads="1"/>
          </p:cNvSpPr>
          <p:nvPr/>
        </p:nvSpPr>
        <p:spPr bwMode="auto">
          <a:xfrm>
            <a:off x="639603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2</a:t>
            </a:r>
          </a:p>
        </p:txBody>
      </p:sp>
      <p:sp>
        <p:nvSpPr>
          <p:cNvPr id="8241" name="Text Box 46"/>
          <p:cNvSpPr txBox="1">
            <a:spLocks noChangeArrowheads="1"/>
          </p:cNvSpPr>
          <p:nvPr/>
        </p:nvSpPr>
        <p:spPr bwMode="auto">
          <a:xfrm>
            <a:off x="669766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3</a:t>
            </a:r>
          </a:p>
        </p:txBody>
      </p:sp>
      <p:sp>
        <p:nvSpPr>
          <p:cNvPr id="8242" name="Text Box 47"/>
          <p:cNvSpPr txBox="1">
            <a:spLocks noChangeArrowheads="1"/>
          </p:cNvSpPr>
          <p:nvPr/>
        </p:nvSpPr>
        <p:spPr bwMode="auto">
          <a:xfrm>
            <a:off x="69992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4</a:t>
            </a:r>
          </a:p>
        </p:txBody>
      </p:sp>
      <p:sp>
        <p:nvSpPr>
          <p:cNvPr id="8243" name="Text Box 48"/>
          <p:cNvSpPr txBox="1">
            <a:spLocks noChangeArrowheads="1"/>
          </p:cNvSpPr>
          <p:nvPr/>
        </p:nvSpPr>
        <p:spPr bwMode="auto">
          <a:xfrm>
            <a:off x="73009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5</a:t>
            </a:r>
          </a:p>
        </p:txBody>
      </p:sp>
      <p:sp>
        <p:nvSpPr>
          <p:cNvPr id="8244" name="Text Box 49"/>
          <p:cNvSpPr txBox="1">
            <a:spLocks noChangeArrowheads="1"/>
          </p:cNvSpPr>
          <p:nvPr/>
        </p:nvSpPr>
        <p:spPr bwMode="auto">
          <a:xfrm>
            <a:off x="760253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6</a:t>
            </a:r>
          </a:p>
        </p:txBody>
      </p:sp>
      <p:sp>
        <p:nvSpPr>
          <p:cNvPr id="8245" name="Text Box 50"/>
          <p:cNvSpPr txBox="1">
            <a:spLocks noChangeArrowheads="1"/>
          </p:cNvSpPr>
          <p:nvPr/>
        </p:nvSpPr>
        <p:spPr bwMode="auto">
          <a:xfrm>
            <a:off x="790416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7</a:t>
            </a:r>
          </a:p>
        </p:txBody>
      </p:sp>
      <p:sp>
        <p:nvSpPr>
          <p:cNvPr id="8246" name="Text Box 51"/>
          <p:cNvSpPr txBox="1">
            <a:spLocks noChangeArrowheads="1"/>
          </p:cNvSpPr>
          <p:nvPr/>
        </p:nvSpPr>
        <p:spPr bwMode="auto">
          <a:xfrm>
            <a:off x="8205787"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8</a:t>
            </a:r>
          </a:p>
        </p:txBody>
      </p:sp>
      <p:sp>
        <p:nvSpPr>
          <p:cNvPr id="8247" name="Text Box 52"/>
          <p:cNvSpPr txBox="1">
            <a:spLocks noChangeArrowheads="1"/>
          </p:cNvSpPr>
          <p:nvPr/>
        </p:nvSpPr>
        <p:spPr bwMode="auto">
          <a:xfrm>
            <a:off x="8507412" y="5753101"/>
            <a:ext cx="2984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9</a:t>
            </a:r>
          </a:p>
        </p:txBody>
      </p:sp>
      <p:sp>
        <p:nvSpPr>
          <p:cNvPr id="8248" name="Text Box 53"/>
          <p:cNvSpPr txBox="1">
            <a:spLocks noChangeArrowheads="1"/>
          </p:cNvSpPr>
          <p:nvPr/>
        </p:nvSpPr>
        <p:spPr bwMode="auto">
          <a:xfrm>
            <a:off x="8751887"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10</a:t>
            </a:r>
          </a:p>
        </p:txBody>
      </p:sp>
      <p:sp>
        <p:nvSpPr>
          <p:cNvPr id="8249" name="Text Box 54"/>
          <p:cNvSpPr txBox="1">
            <a:spLocks noChangeArrowheads="1"/>
          </p:cNvSpPr>
          <p:nvPr/>
        </p:nvSpPr>
        <p:spPr bwMode="auto">
          <a:xfrm>
            <a:off x="9053512"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11</a:t>
            </a:r>
          </a:p>
        </p:txBody>
      </p:sp>
      <p:sp>
        <p:nvSpPr>
          <p:cNvPr id="8250" name="Text Box 55"/>
          <p:cNvSpPr txBox="1">
            <a:spLocks noChangeArrowheads="1"/>
          </p:cNvSpPr>
          <p:nvPr/>
        </p:nvSpPr>
        <p:spPr bwMode="auto">
          <a:xfrm>
            <a:off x="9355137" y="5753101"/>
            <a:ext cx="412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1800">
                <a:solidFill>
                  <a:srgbClr val="40458C"/>
                </a:solidFill>
                <a:latin typeface="Times New Roman" charset="0"/>
              </a:rPr>
              <a:t>12</a:t>
            </a:r>
          </a:p>
        </p:txBody>
      </p:sp>
      <p:sp>
        <p:nvSpPr>
          <p:cNvPr id="8251" name="AutoShape 56"/>
          <p:cNvSpPr>
            <a:spLocks noChangeArrowheads="1"/>
          </p:cNvSpPr>
          <p:nvPr/>
        </p:nvSpPr>
        <p:spPr bwMode="auto">
          <a:xfrm>
            <a:off x="7618412" y="4953000"/>
            <a:ext cx="304800" cy="304800"/>
          </a:xfrm>
          <a:prstGeom prst="downArrow">
            <a:avLst>
              <a:gd name="adj1" fmla="val 50000"/>
              <a:gd name="adj2" fmla="val 2500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aphicFrame>
        <p:nvGraphicFramePr>
          <p:cNvPr id="8194" name="Object 57"/>
          <p:cNvGraphicFramePr>
            <a:graphicFrameLocks noChangeAspect="1"/>
          </p:cNvGraphicFramePr>
          <p:nvPr/>
        </p:nvGraphicFramePr>
        <p:xfrm>
          <a:off x="6246812" y="1676400"/>
          <a:ext cx="2933700" cy="2305050"/>
        </p:xfrm>
        <a:graphic>
          <a:graphicData uri="http://schemas.openxmlformats.org/presentationml/2006/ole">
            <mc:AlternateContent xmlns:mc="http://schemas.openxmlformats.org/markup-compatibility/2006">
              <mc:Choice xmlns:v="urn:schemas-microsoft-com:vml" Requires="v">
                <p:oleObj name="Worksheet" r:id="rId2" imgW="2934081" imgH="2305507" progId="Excel.Sheet.8">
                  <p:embed/>
                </p:oleObj>
              </mc:Choice>
              <mc:Fallback>
                <p:oleObj name="Worksheet" r:id="rId2" imgW="2934081" imgH="2305507" progId="Excel.Shee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2" y="1676400"/>
                        <a:ext cx="2933700" cy="2305050"/>
                      </a:xfrm>
                      <a:prstGeom prst="rect">
                        <a:avLst/>
                      </a:prstGeom>
                      <a:solidFill>
                        <a:schemeClr val="bg1"/>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252" name="Date Placeholder 59"/>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382032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solidFill>
                  <a:srgbClr val="40458C"/>
                </a:solidFill>
              </a:rPr>
              <a:pPr eaLnBrk="1" hangingPunct="1"/>
              <a:t>35</a:t>
            </a:fld>
            <a:endParaRPr lang="en-US" sz="1400">
              <a:solidFill>
                <a:srgbClr val="40458C"/>
              </a:solidFill>
            </a:endParaRPr>
          </a:p>
        </p:txBody>
      </p:sp>
      <p:sp>
        <p:nvSpPr>
          <p:cNvPr id="12292" name="Rectangle 2"/>
          <p:cNvSpPr>
            <a:spLocks noGrp="1" noChangeArrowheads="1"/>
          </p:cNvSpPr>
          <p:nvPr>
            <p:ph type="ctrTitle"/>
          </p:nvPr>
        </p:nvSpPr>
        <p:spPr>
          <a:xfrm>
            <a:off x="2436812" y="1676400"/>
            <a:ext cx="7772400" cy="1143000"/>
          </a:xfrm>
        </p:spPr>
        <p:txBody>
          <a:bodyPr/>
          <a:lstStyle/>
          <a:p>
            <a:pPr eaLnBrk="1" hangingPunct="1"/>
            <a:r>
              <a:rPr lang="en-US" dirty="0">
                <a:latin typeface="Tahoma" charset="0"/>
              </a:rPr>
              <a:t>Cuckoo Hashing</a:t>
            </a: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24" name="Subtitle 1"/>
          <p:cNvSpPr>
            <a:spLocks noGrp="1"/>
          </p:cNvSpPr>
          <p:nvPr>
            <p:ph type="subTitle" idx="1"/>
          </p:nvPr>
        </p:nvSpPr>
        <p:spPr>
          <a:xfrm>
            <a:off x="2436812" y="381000"/>
            <a:ext cx="6629400" cy="990600"/>
          </a:xfrm>
        </p:spPr>
        <p:txBody>
          <a:bodyPr>
            <a:normAutofit/>
          </a:bodyPr>
          <a:lstStyle/>
          <a:p>
            <a:r>
              <a:rPr lang="en-US" sz="1800" dirty="0"/>
              <a:t>Presentation for use with the textbook </a:t>
            </a:r>
            <a:r>
              <a:rPr lang="en-US" sz="1800" dirty="0">
                <a:solidFill>
                  <a:schemeClr val="tx2"/>
                </a:solidFill>
              </a:rPr>
              <a:t>Algorithm Design and Applications</a:t>
            </a:r>
            <a:r>
              <a:rPr lang="en-US" sz="1800" dirty="0"/>
              <a:t>, by M. T. Goodrich and R. Tamassia, Wiley, 2015</a:t>
            </a:r>
          </a:p>
        </p:txBody>
      </p:sp>
      <p:sp>
        <p:nvSpPr>
          <p:cNvPr id="4" name="TextBox 3"/>
          <p:cNvSpPr txBox="1"/>
          <p:nvPr/>
        </p:nvSpPr>
        <p:spPr>
          <a:xfrm>
            <a:off x="4047080" y="5105400"/>
            <a:ext cx="5216373" cy="230832"/>
          </a:xfrm>
          <a:prstGeom prst="rect">
            <a:avLst/>
          </a:prstGeom>
          <a:noFill/>
        </p:spPr>
        <p:txBody>
          <a:bodyPr wrap="none" rtlCol="0">
            <a:spAutoFit/>
          </a:bodyPr>
          <a:lstStyle/>
          <a:p>
            <a:pPr algn="ctr" fontAlgn="base">
              <a:spcBef>
                <a:spcPct val="0"/>
              </a:spcBef>
              <a:spcAft>
                <a:spcPct val="0"/>
              </a:spcAft>
            </a:pPr>
            <a:r>
              <a:rPr lang="en-US" sz="900" dirty="0" err="1">
                <a:solidFill>
                  <a:srgbClr val="40458C"/>
                </a:solidFill>
                <a:ea typeface="ＭＳ Ｐゴシック" charset="0"/>
              </a:rPr>
              <a:t>xkcd</a:t>
            </a:r>
            <a:r>
              <a:rPr lang="en-US" sz="900" dirty="0">
                <a:solidFill>
                  <a:srgbClr val="40458C"/>
                </a:solidFill>
                <a:ea typeface="ＭＳ Ｐゴシック" charset="0"/>
              </a:rPr>
              <a:t>. http://</a:t>
            </a:r>
            <a:r>
              <a:rPr lang="en-US" sz="900" dirty="0" err="1">
                <a:solidFill>
                  <a:srgbClr val="40458C"/>
                </a:solidFill>
                <a:ea typeface="ＭＳ Ｐゴシック" charset="0"/>
              </a:rPr>
              <a:t>xkcd.com</a:t>
            </a:r>
            <a:r>
              <a:rPr lang="en-US" sz="900" dirty="0">
                <a:solidFill>
                  <a:srgbClr val="40458C"/>
                </a:solidFill>
                <a:ea typeface="ＭＳ Ｐゴシック" charset="0"/>
              </a:rPr>
              <a:t>/1065/. “Shoes.” Used with permission under Creative Commons 2.5 License.</a:t>
            </a:r>
          </a:p>
        </p:txBody>
      </p:sp>
      <p:pic>
        <p:nvPicPr>
          <p:cNvPr id="5" name="Picture 4"/>
          <p:cNvPicPr>
            <a:picLocks noChangeAspect="1"/>
          </p:cNvPicPr>
          <p:nvPr/>
        </p:nvPicPr>
        <p:blipFill>
          <a:blip r:embed="rId3"/>
          <a:stretch>
            <a:fillRect/>
          </a:stretch>
        </p:blipFill>
        <p:spPr>
          <a:xfrm>
            <a:off x="4131748" y="3140306"/>
            <a:ext cx="4934465" cy="1965095"/>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9942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Two Choices</a:t>
            </a:r>
          </a:p>
        </p:txBody>
      </p:sp>
      <p:sp>
        <p:nvSpPr>
          <p:cNvPr id="3" name="Content Placeholder 2"/>
          <p:cNvSpPr>
            <a:spLocks noGrp="1"/>
          </p:cNvSpPr>
          <p:nvPr>
            <p:ph idx="1"/>
          </p:nvPr>
        </p:nvSpPr>
        <p:spPr>
          <a:xfrm>
            <a:off x="2132012" y="1524000"/>
            <a:ext cx="8001000" cy="4495800"/>
          </a:xfrm>
        </p:spPr>
        <p:txBody>
          <a:bodyPr/>
          <a:lstStyle/>
          <a:p>
            <a:r>
              <a:rPr lang="en-US" sz="2400" dirty="0"/>
              <a:t>In the cuckoo hashing scheme, we use two lookup tables, T</a:t>
            </a:r>
            <a:r>
              <a:rPr lang="en-US" sz="2400" baseline="-25000" dirty="0"/>
              <a:t>0</a:t>
            </a:r>
            <a:r>
              <a:rPr lang="en-US" sz="2400" dirty="0"/>
              <a:t> and T</a:t>
            </a:r>
            <a:r>
              <a:rPr lang="en-US" sz="2400" baseline="-25000" dirty="0"/>
              <a:t>1</a:t>
            </a:r>
            <a:r>
              <a:rPr lang="en-US" sz="2400" dirty="0"/>
              <a:t>, each of size N, where N is greater than n, the number of items in the map, by at least a constant factor, say, N ≥ 2n.</a:t>
            </a:r>
          </a:p>
          <a:p>
            <a:r>
              <a:rPr lang="en-US" sz="2400" dirty="0"/>
              <a:t>We use a hash function, h</a:t>
            </a:r>
            <a:r>
              <a:rPr lang="en-US" sz="2400" baseline="-25000" dirty="0"/>
              <a:t>0</a:t>
            </a:r>
            <a:r>
              <a:rPr lang="en-US" sz="2400" dirty="0"/>
              <a:t>, for T</a:t>
            </a:r>
            <a:r>
              <a:rPr lang="en-US" sz="2400" baseline="-25000" dirty="0"/>
              <a:t>0</a:t>
            </a:r>
            <a:r>
              <a:rPr lang="en-US" sz="2400" dirty="0"/>
              <a:t>, and a different hash function, h</a:t>
            </a:r>
            <a:r>
              <a:rPr lang="en-US" sz="2400" baseline="-25000" dirty="0"/>
              <a:t>1</a:t>
            </a:r>
            <a:r>
              <a:rPr lang="en-US" sz="2400" dirty="0"/>
              <a:t>, for T</a:t>
            </a:r>
            <a:r>
              <a:rPr lang="en-US" sz="2400" baseline="-25000" dirty="0"/>
              <a:t>1</a:t>
            </a:r>
            <a:r>
              <a:rPr lang="en-US" sz="2400" dirty="0"/>
              <a:t>. </a:t>
            </a:r>
          </a:p>
          <a:p>
            <a:r>
              <a:rPr lang="en-US" sz="2400" dirty="0"/>
              <a:t>For any key, k, there are only </a:t>
            </a:r>
            <a:r>
              <a:rPr lang="en-US" sz="2400" b="1" dirty="0">
                <a:solidFill>
                  <a:srgbClr val="FF0000"/>
                </a:solidFill>
              </a:rPr>
              <a:t>two possible places </a:t>
            </a:r>
            <a:r>
              <a:rPr lang="en-US" sz="2400" dirty="0"/>
              <a:t>where we are allowed to store an item with key k, namely, either in T</a:t>
            </a:r>
            <a:r>
              <a:rPr lang="en-US" sz="2400" baseline="-25000" dirty="0"/>
              <a:t>0</a:t>
            </a:r>
            <a:r>
              <a:rPr lang="en-US" sz="2400" dirty="0"/>
              <a:t>[h</a:t>
            </a:r>
            <a:r>
              <a:rPr lang="en-US" sz="2400" baseline="-25000" dirty="0"/>
              <a:t>0</a:t>
            </a:r>
            <a:r>
              <a:rPr lang="en-US" sz="2400" dirty="0"/>
              <a:t>(k)] or T</a:t>
            </a:r>
            <a:r>
              <a:rPr lang="en-US" sz="2400" baseline="-25000" dirty="0"/>
              <a:t>1</a:t>
            </a:r>
            <a:r>
              <a:rPr lang="en-US" sz="2400" dirty="0"/>
              <a:t>[h</a:t>
            </a:r>
            <a:r>
              <a:rPr lang="en-US" sz="2400" baseline="-25000" dirty="0"/>
              <a:t>1</a:t>
            </a:r>
            <a:r>
              <a:rPr lang="en-US" sz="2400" dirty="0"/>
              <a:t>(k)].</a:t>
            </a:r>
          </a:p>
          <a:p>
            <a:r>
              <a:rPr lang="en-US" sz="2400" dirty="0"/>
              <a:t>This freedom turns out to allow us to achieve O(1) </a:t>
            </a:r>
            <a:r>
              <a:rPr lang="en-US" sz="2400" b="1" dirty="0">
                <a:solidFill>
                  <a:srgbClr val="FF0000"/>
                </a:solidFill>
              </a:rPr>
              <a:t>worst-case </a:t>
            </a:r>
            <a:r>
              <a:rPr lang="en-US" sz="2400" dirty="0"/>
              <a:t>running time for table lookups.</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36</a:t>
            </a:fld>
            <a:endParaRPr lang="en-US">
              <a:solidFill>
                <a:srgbClr val="40458C"/>
              </a:solidFill>
            </a:endParaRPr>
          </a:p>
        </p:txBody>
      </p:sp>
    </p:spTree>
    <p:extLst>
      <p:ext uri="{BB962C8B-B14F-4D97-AF65-F5344CB8AC3E}">
        <p14:creationId xmlns:p14="http://schemas.microsoft.com/office/powerpoint/2010/main" val="340032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Cuckoo Hashing</a:t>
            </a:r>
          </a:p>
        </p:txBody>
      </p:sp>
      <p:sp>
        <p:nvSpPr>
          <p:cNvPr id="3" name="Content Placeholder 2"/>
          <p:cNvSpPr>
            <a:spLocks noGrp="1"/>
          </p:cNvSpPr>
          <p:nvPr>
            <p:ph idx="1"/>
          </p:nvPr>
        </p:nvSpPr>
        <p:spPr>
          <a:xfrm>
            <a:off x="2132012" y="1524000"/>
            <a:ext cx="3962400" cy="4800600"/>
          </a:xfrm>
        </p:spPr>
        <p:txBody>
          <a:bodyPr/>
          <a:lstStyle/>
          <a:p>
            <a:r>
              <a:rPr lang="en-US" sz="2400" dirty="0"/>
              <a:t>Each of the keys in the set S = {2, 3, 5, 8, 9} has two possible locations it can go, one in the table T</a:t>
            </a:r>
            <a:r>
              <a:rPr lang="en-US" sz="2400" baseline="-25000" dirty="0"/>
              <a:t>1</a:t>
            </a:r>
            <a:r>
              <a:rPr lang="en-US" sz="2400" dirty="0"/>
              <a:t> and one in the table T</a:t>
            </a:r>
            <a:r>
              <a:rPr lang="en-US" sz="2400" baseline="-25000" dirty="0"/>
              <a:t>2</a:t>
            </a:r>
            <a:r>
              <a:rPr lang="en-US" sz="2400" dirty="0"/>
              <a:t>. </a:t>
            </a:r>
          </a:p>
          <a:p>
            <a:r>
              <a:rPr lang="en-US" sz="2400" dirty="0"/>
              <a:t>Note that there is a collision of 2 and 8 in T</a:t>
            </a:r>
            <a:r>
              <a:rPr lang="en-US" sz="2400" baseline="-25000" dirty="0"/>
              <a:t>2</a:t>
            </a:r>
            <a:r>
              <a:rPr lang="en-US" sz="2400" dirty="0"/>
              <a:t>, but that is okay, since there is no collision for 2 in its alternative location, in T</a:t>
            </a:r>
            <a:r>
              <a:rPr lang="en-US" sz="2400" baseline="-25000" dirty="0"/>
              <a:t>1</a:t>
            </a:r>
            <a:r>
              <a:rPr lang="en-US" sz="2400" dirty="0"/>
              <a:t>.</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37</a:t>
            </a:fld>
            <a:endParaRPr lang="en-US">
              <a:solidFill>
                <a:srgbClr val="40458C"/>
              </a:solidFill>
            </a:endParaRPr>
          </a:p>
        </p:txBody>
      </p:sp>
      <p:pic>
        <p:nvPicPr>
          <p:cNvPr id="7" name="Picture 6"/>
          <p:cNvPicPr>
            <a:picLocks noChangeAspect="1"/>
          </p:cNvPicPr>
          <p:nvPr/>
        </p:nvPicPr>
        <p:blipFill>
          <a:blip r:embed="rId2"/>
          <a:stretch>
            <a:fillRect/>
          </a:stretch>
        </p:blipFill>
        <p:spPr>
          <a:xfrm>
            <a:off x="6218820" y="1600200"/>
            <a:ext cx="4066593" cy="4425274"/>
          </a:xfrm>
          <a:prstGeom prst="rect">
            <a:avLst/>
          </a:prstGeom>
        </p:spPr>
      </p:pic>
    </p:spTree>
    <p:extLst>
      <p:ext uri="{BB962C8B-B14F-4D97-AF65-F5344CB8AC3E}">
        <p14:creationId xmlns:p14="http://schemas.microsoft.com/office/powerpoint/2010/main" val="3817447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331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10EB664C-66D2-3844-8BFA-7B44C97E51A2}" type="slidenum">
              <a:rPr lang="en-US" sz="1400">
                <a:solidFill>
                  <a:srgbClr val="40458C"/>
                </a:solidFill>
              </a:rPr>
              <a:pPr eaLnBrk="1" hangingPunct="1"/>
              <a:t>38</a:t>
            </a:fld>
            <a:endParaRPr lang="en-US" sz="1400">
              <a:solidFill>
                <a:srgbClr val="40458C"/>
              </a:solidFill>
            </a:endParaRPr>
          </a:p>
        </p:txBody>
      </p:sp>
      <p:sp>
        <p:nvSpPr>
          <p:cNvPr id="13316" name="Rectangle 2"/>
          <p:cNvSpPr>
            <a:spLocks noGrp="1" noChangeArrowheads="1"/>
          </p:cNvSpPr>
          <p:nvPr>
            <p:ph type="title"/>
          </p:nvPr>
        </p:nvSpPr>
        <p:spPr/>
        <p:txBody>
          <a:bodyPr/>
          <a:lstStyle/>
          <a:p>
            <a:pPr eaLnBrk="1" hangingPunct="1"/>
            <a:r>
              <a:rPr lang="en-US" dirty="0">
                <a:latin typeface="Tahoma" charset="0"/>
              </a:rPr>
              <a:t>Recall the Map Operations</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2360612" y="1600200"/>
            <a:ext cx="7772400" cy="4800600"/>
          </a:xfrm>
        </p:spPr>
        <p:txBody>
          <a:bodyPr>
            <a:normAutofit lnSpcReduction="10000"/>
          </a:bodyPr>
          <a:lstStyle/>
          <a:p>
            <a:pPr eaLnBrk="1" hangingPunct="1">
              <a:lnSpc>
                <a:spcPct val="120000"/>
              </a:lnSpc>
              <a:buFont typeface="Wingdings" pitchFamily="2" charset="2"/>
              <a:buChar char="q"/>
              <a:defRPr/>
            </a:pPr>
            <a:r>
              <a:rPr lang="en-US" sz="2800" dirty="0">
                <a:solidFill>
                  <a:schemeClr val="tx2"/>
                </a:solidFill>
                <a:ea typeface="+mn-ea"/>
              </a:rPr>
              <a:t>get</a:t>
            </a:r>
            <a:r>
              <a:rPr lang="en-US" sz="2800"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put</a:t>
            </a:r>
            <a:r>
              <a:rPr lang="en-US" sz="2800" dirty="0">
                <a:ea typeface="+mn-ea"/>
              </a:rPr>
              <a:t>(k, v): insert entry (k, v) into the map M; if key k is already in M, then replace its value with v.</a:t>
            </a:r>
          </a:p>
          <a:p>
            <a:pPr eaLnBrk="1" hangingPunct="1">
              <a:lnSpc>
                <a:spcPct val="120000"/>
              </a:lnSpc>
              <a:buFont typeface="Wingdings" pitchFamily="2" charset="2"/>
              <a:buChar char="q"/>
              <a:defRPr/>
            </a:pPr>
            <a:r>
              <a:rPr lang="en-US" sz="2800" dirty="0">
                <a:solidFill>
                  <a:schemeClr val="tx2"/>
                </a:solidFill>
                <a:ea typeface="+mn-ea"/>
              </a:rPr>
              <a:t>remove</a:t>
            </a:r>
            <a:r>
              <a:rPr lang="en-US" sz="2800"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sz="2800" dirty="0">
                <a:solidFill>
                  <a:schemeClr val="tx2"/>
                </a:solidFill>
                <a:ea typeface="+mn-ea"/>
              </a:rPr>
              <a:t>size</a:t>
            </a:r>
            <a:r>
              <a:rPr lang="en-US" sz="2800" dirty="0">
                <a:ea typeface="+mn-ea"/>
              </a:rPr>
              <a:t>(), </a:t>
            </a:r>
            <a:r>
              <a:rPr lang="en-US" sz="2800" dirty="0" err="1">
                <a:solidFill>
                  <a:schemeClr val="tx2"/>
                </a:solidFill>
                <a:ea typeface="+mn-ea"/>
              </a:rPr>
              <a:t>isEmpty</a:t>
            </a:r>
            <a:r>
              <a:rPr lang="en-US" sz="2800" dirty="0">
                <a:ea typeface="+mn-ea"/>
              </a:rPr>
              <a:t>()</a:t>
            </a:r>
          </a:p>
        </p:txBody>
      </p:sp>
      <p:pic>
        <p:nvPicPr>
          <p:cNvPr id="13318" name="Picture 4" descr="BS00039A"/>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9199562" y="57150"/>
            <a:ext cx="1466850" cy="1466850"/>
          </a:xfrm>
          <a:noFill/>
        </p:spPr>
      </p:pic>
      <p:sp>
        <p:nvSpPr>
          <p:cNvPr id="13319"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2485949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9218"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6176FC85-E67E-E24B-8996-C0C357BF9D5D}" type="slidenum">
              <a:rPr lang="en-US" sz="1400">
                <a:solidFill>
                  <a:srgbClr val="40458C"/>
                </a:solidFill>
              </a:rPr>
              <a:pPr eaLnBrk="1" hangingPunct="1"/>
              <a:t>39</a:t>
            </a:fld>
            <a:endParaRPr lang="en-US" sz="1400">
              <a:solidFill>
                <a:srgbClr val="40458C"/>
              </a:solidFill>
            </a:endParaRPr>
          </a:p>
        </p:txBody>
      </p:sp>
      <p:sp>
        <p:nvSpPr>
          <p:cNvPr id="9219" name="Rectangle 2"/>
          <p:cNvSpPr>
            <a:spLocks noGrp="1" noChangeArrowheads="1"/>
          </p:cNvSpPr>
          <p:nvPr>
            <p:ph type="title"/>
          </p:nvPr>
        </p:nvSpPr>
        <p:spPr>
          <a:xfrm>
            <a:off x="1979612" y="304800"/>
            <a:ext cx="8382000" cy="1143000"/>
          </a:xfrm>
        </p:spPr>
        <p:txBody>
          <a:bodyPr/>
          <a:lstStyle/>
          <a:p>
            <a:pPr eaLnBrk="1" hangingPunct="1"/>
            <a:r>
              <a:rPr lang="en-US" dirty="0">
                <a:latin typeface="Tahoma" charset="0"/>
              </a:rPr>
              <a:t>Pseudo-code for get and remove</a:t>
            </a:r>
            <a:endParaRPr lang="en-US" dirty="0">
              <a:latin typeface="Tahoma" charset="0"/>
              <a:cs typeface="Tahoma" charset="0"/>
            </a:endParaRPr>
          </a:p>
        </p:txBody>
      </p:sp>
      <p:sp>
        <p:nvSpPr>
          <p:cNvPr id="161795" name="Rectangle 3" descr="Rectangle: Click to edit Master text styles&#10;Second level&#10;Third level&#10;Fourth level&#10;Fifth level"/>
          <p:cNvSpPr>
            <a:spLocks noGrp="1" noChangeArrowheads="1"/>
          </p:cNvSpPr>
          <p:nvPr>
            <p:ph type="body" idx="1"/>
          </p:nvPr>
        </p:nvSpPr>
        <p:spPr>
          <a:xfrm>
            <a:off x="2208212" y="1600200"/>
            <a:ext cx="7924800" cy="3200400"/>
          </a:xfrm>
        </p:spPr>
        <p:txBody>
          <a:bodyPr>
            <a:normAutofit/>
          </a:bodyPr>
          <a:lstStyle/>
          <a:p>
            <a:pPr>
              <a:defRPr/>
            </a:pPr>
            <a:r>
              <a:rPr lang="en-US" sz="2800" dirty="0"/>
              <a:t>The algorithms for get and remove are simple and run in O(1) time in the worst case.</a:t>
            </a:r>
          </a:p>
        </p:txBody>
      </p:sp>
      <p:sp>
        <p:nvSpPr>
          <p:cNvPr id="9222"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pic>
        <p:nvPicPr>
          <p:cNvPr id="3" name="Picture 2"/>
          <p:cNvPicPr>
            <a:picLocks noChangeAspect="1"/>
          </p:cNvPicPr>
          <p:nvPr/>
        </p:nvPicPr>
        <p:blipFill>
          <a:blip r:embed="rId2"/>
          <a:stretch>
            <a:fillRect/>
          </a:stretch>
        </p:blipFill>
        <p:spPr>
          <a:xfrm>
            <a:off x="3122613" y="2514600"/>
            <a:ext cx="5105400" cy="1636346"/>
          </a:xfrm>
          <a:prstGeom prst="rect">
            <a:avLst/>
          </a:prstGeom>
        </p:spPr>
      </p:pic>
      <p:pic>
        <p:nvPicPr>
          <p:cNvPr id="4" name="Picture 3"/>
          <p:cNvPicPr>
            <a:picLocks noChangeAspect="1"/>
          </p:cNvPicPr>
          <p:nvPr/>
        </p:nvPicPr>
        <p:blipFill>
          <a:blip r:embed="rId3"/>
          <a:stretch>
            <a:fillRect/>
          </a:stretch>
        </p:blipFill>
        <p:spPr>
          <a:xfrm>
            <a:off x="3046412" y="4038600"/>
            <a:ext cx="4800600" cy="2415746"/>
          </a:xfrm>
          <a:prstGeom prst="rect">
            <a:avLst/>
          </a:prstGeom>
        </p:spPr>
      </p:pic>
    </p:spTree>
    <p:extLst>
      <p:ext uri="{BB962C8B-B14F-4D97-AF65-F5344CB8AC3E}">
        <p14:creationId xmlns:p14="http://schemas.microsoft.com/office/powerpoint/2010/main" val="1322358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Maps</a:t>
            </a:r>
          </a:p>
        </p:txBody>
      </p:sp>
      <p:sp>
        <p:nvSpPr>
          <p:cNvPr id="4099" name="Slide Number Placeholder 5"/>
          <p:cNvSpPr>
            <a:spLocks noGrp="1"/>
          </p:cNvSpPr>
          <p:nvPr>
            <p:ph type="sldNum" sz="quarter" idx="12"/>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2D80D994-15B1-D045-B6B0-080C1CA95A80}" type="slidenum">
              <a:rPr lang="en-US" sz="1400">
                <a:solidFill>
                  <a:srgbClr val="40458C"/>
                </a:solidFill>
              </a:rPr>
              <a:pPr eaLnBrk="1" hangingPunct="1"/>
              <a:t>4</a:t>
            </a:fld>
            <a:endParaRPr lang="en-US" sz="1400">
              <a:solidFill>
                <a:srgbClr val="40458C"/>
              </a:solidFill>
            </a:endParaRPr>
          </a:p>
        </p:txBody>
      </p:sp>
      <p:sp>
        <p:nvSpPr>
          <p:cNvPr id="4100" name="Rectangle 2050"/>
          <p:cNvSpPr>
            <a:spLocks noGrp="1" noChangeArrowheads="1"/>
          </p:cNvSpPr>
          <p:nvPr>
            <p:ph type="title"/>
          </p:nvPr>
        </p:nvSpPr>
        <p:spPr/>
        <p:txBody>
          <a:bodyPr/>
          <a:lstStyle/>
          <a:p>
            <a:pPr eaLnBrk="1" hangingPunct="1"/>
            <a:r>
              <a:rPr lang="en-US">
                <a:latin typeface="Tahoma" charset="0"/>
              </a:rPr>
              <a:t>Maps</a:t>
            </a:r>
            <a:endParaRPr lang="en-US">
              <a:latin typeface="Tahoma" charset="0"/>
              <a:cs typeface="Tahoma" charset="0"/>
            </a:endParaRPr>
          </a:p>
        </p:txBody>
      </p:sp>
      <p:sp>
        <p:nvSpPr>
          <p:cNvPr id="130051" name="Rectangle 2051" descr="Rectangle: Click to edit Master text styles&#10;Second level&#10;Third level&#10;Fourth level&#10;Fifth level"/>
          <p:cNvSpPr>
            <a:spLocks noGrp="1" noChangeArrowheads="1"/>
          </p:cNvSpPr>
          <p:nvPr>
            <p:ph type="body" idx="1"/>
          </p:nvPr>
        </p:nvSpPr>
        <p:spPr>
          <a:xfrm>
            <a:off x="2208212" y="1524000"/>
            <a:ext cx="7924800" cy="4800600"/>
          </a:xfrm>
        </p:spPr>
        <p:txBody>
          <a:bodyPr>
            <a:normAutofit fontScale="92500" lnSpcReduction="10000"/>
          </a:bodyPr>
          <a:lstStyle/>
          <a:p>
            <a:pPr eaLnBrk="1" hangingPunct="1">
              <a:buFont typeface="Wingdings" pitchFamily="2" charset="2"/>
              <a:buChar char="q"/>
              <a:defRPr/>
            </a:pPr>
            <a:r>
              <a:rPr lang="en-US" dirty="0">
                <a:ea typeface="+mn-ea"/>
              </a:rPr>
              <a:t>A </a:t>
            </a:r>
            <a:r>
              <a:rPr lang="en-US" dirty="0">
                <a:solidFill>
                  <a:srgbClr val="FF0000"/>
                </a:solidFill>
                <a:ea typeface="+mn-ea"/>
              </a:rPr>
              <a:t>map</a:t>
            </a:r>
            <a:r>
              <a:rPr lang="en-US" dirty="0">
                <a:ea typeface="+mn-ea"/>
              </a:rPr>
              <a:t> (or </a:t>
            </a:r>
            <a:r>
              <a:rPr lang="en-US" dirty="0">
                <a:solidFill>
                  <a:srgbClr val="FF0000"/>
                </a:solidFill>
                <a:ea typeface="+mn-ea"/>
              </a:rPr>
              <a:t>dictionary</a:t>
            </a:r>
            <a:r>
              <a:rPr lang="en-US" dirty="0">
                <a:ea typeface="+mn-ea"/>
              </a:rPr>
              <a:t>) models a searchable collection of key-value entries (k, v) we call </a:t>
            </a:r>
            <a:r>
              <a:rPr lang="en-US" dirty="0">
                <a:solidFill>
                  <a:srgbClr val="FF0000"/>
                </a:solidFill>
                <a:ea typeface="+mn-ea"/>
              </a:rPr>
              <a:t>items</a:t>
            </a:r>
          </a:p>
          <a:p>
            <a:pPr eaLnBrk="1" hangingPunct="1">
              <a:buFont typeface="Wingdings" pitchFamily="2" charset="2"/>
              <a:buChar char="q"/>
              <a:defRPr/>
            </a:pPr>
            <a:r>
              <a:rPr lang="en-US" dirty="0">
                <a:ea typeface="+mn-ea"/>
              </a:rPr>
              <a:t>The main operations of a map are for </a:t>
            </a:r>
            <a:r>
              <a:rPr lang="en-US" dirty="0">
                <a:solidFill>
                  <a:srgbClr val="FF0000"/>
                </a:solidFill>
                <a:ea typeface="+mn-ea"/>
              </a:rPr>
              <a:t>searching</a:t>
            </a:r>
            <a:r>
              <a:rPr lang="en-US" dirty="0">
                <a:ea typeface="+mn-ea"/>
              </a:rPr>
              <a:t>, </a:t>
            </a:r>
            <a:r>
              <a:rPr lang="en-US" dirty="0">
                <a:solidFill>
                  <a:srgbClr val="FF0000"/>
                </a:solidFill>
                <a:ea typeface="+mn-ea"/>
              </a:rPr>
              <a:t>inserting</a:t>
            </a:r>
            <a:r>
              <a:rPr lang="en-US" dirty="0">
                <a:ea typeface="+mn-ea"/>
              </a:rPr>
              <a:t>, and </a:t>
            </a:r>
            <a:r>
              <a:rPr lang="en-US" dirty="0">
                <a:solidFill>
                  <a:srgbClr val="FF0000"/>
                </a:solidFill>
                <a:ea typeface="+mn-ea"/>
              </a:rPr>
              <a:t>deleting</a:t>
            </a:r>
            <a:r>
              <a:rPr lang="en-US" dirty="0">
                <a:ea typeface="+mn-ea"/>
              </a:rPr>
              <a:t> items</a:t>
            </a:r>
          </a:p>
          <a:p>
            <a:pPr eaLnBrk="1" hangingPunct="1">
              <a:buFont typeface="Wingdings" pitchFamily="2" charset="2"/>
              <a:buChar char="q"/>
              <a:defRPr/>
            </a:pPr>
            <a:r>
              <a:rPr lang="en-US" dirty="0">
                <a:ea typeface="+mn-ea"/>
              </a:rPr>
              <a:t>Multiple entries with the same key are </a:t>
            </a:r>
            <a:r>
              <a:rPr lang="en-US" dirty="0">
                <a:solidFill>
                  <a:schemeClr val="tx2"/>
                </a:solidFill>
                <a:ea typeface="+mn-ea"/>
              </a:rPr>
              <a:t>not</a:t>
            </a:r>
            <a:r>
              <a:rPr lang="en-US" dirty="0">
                <a:ea typeface="+mn-ea"/>
              </a:rPr>
              <a:t> allowed</a:t>
            </a:r>
          </a:p>
          <a:p>
            <a:pPr eaLnBrk="1" hangingPunct="1">
              <a:buFont typeface="Wingdings" pitchFamily="2" charset="2"/>
              <a:buChar char="q"/>
              <a:defRPr/>
            </a:pPr>
            <a:r>
              <a:rPr lang="en-US" dirty="0">
                <a:ea typeface="+mn-ea"/>
              </a:rPr>
              <a:t>Other Applications:</a:t>
            </a:r>
          </a:p>
          <a:p>
            <a:pPr lvl="1" eaLnBrk="1" hangingPunct="1">
              <a:buFont typeface="Wingdings" pitchFamily="2" charset="2"/>
              <a:buChar char="n"/>
              <a:defRPr/>
            </a:pPr>
            <a:r>
              <a:rPr lang="en-US" dirty="0"/>
              <a:t>address book</a:t>
            </a:r>
          </a:p>
          <a:p>
            <a:pPr lvl="1" eaLnBrk="1" hangingPunct="1">
              <a:buFont typeface="Wingdings" pitchFamily="2" charset="2"/>
              <a:buChar char="n"/>
              <a:defRPr/>
            </a:pPr>
            <a:r>
              <a:rPr lang="en-US" dirty="0"/>
              <a:t>student-record database</a:t>
            </a:r>
          </a:p>
        </p:txBody>
      </p:sp>
      <p:sp>
        <p:nvSpPr>
          <p:cNvPr id="4103"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pic>
        <p:nvPicPr>
          <p:cNvPr id="2" name="Picture 1"/>
          <p:cNvPicPr>
            <a:picLocks noChangeAspect="1"/>
          </p:cNvPicPr>
          <p:nvPr/>
        </p:nvPicPr>
        <p:blipFill>
          <a:blip r:embed="rId2"/>
          <a:stretch>
            <a:fillRect/>
          </a:stretch>
        </p:blipFill>
        <p:spPr>
          <a:xfrm>
            <a:off x="7097030" y="4191000"/>
            <a:ext cx="3445258" cy="2134476"/>
          </a:xfrm>
          <a:prstGeom prst="rect">
            <a:avLst/>
          </a:prstGeom>
        </p:spPr>
      </p:pic>
    </p:spTree>
    <p:extLst>
      <p:ext uri="{BB962C8B-B14F-4D97-AF65-F5344CB8AC3E}">
        <p14:creationId xmlns:p14="http://schemas.microsoft.com/office/powerpoint/2010/main" val="374752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a:latin typeface="Tahoma" charset="0"/>
              </a:rPr>
              <a:t>Intuition for the Name</a:t>
            </a:r>
          </a:p>
        </p:txBody>
      </p:sp>
      <p:sp>
        <p:nvSpPr>
          <p:cNvPr id="10242" name="Content Placeholder 2" descr="Rectangle: Click to edit Master text styles&#10;Second level&#10;Third level&#10;Fourth level&#10;Fifth level"/>
          <p:cNvSpPr>
            <a:spLocks noGrp="1"/>
          </p:cNvSpPr>
          <p:nvPr>
            <p:ph idx="1"/>
          </p:nvPr>
        </p:nvSpPr>
        <p:spPr>
          <a:xfrm>
            <a:off x="2208212" y="1447800"/>
            <a:ext cx="8153400" cy="4953000"/>
          </a:xfrm>
        </p:spPr>
        <p:txBody>
          <a:bodyPr/>
          <a:lstStyle/>
          <a:p>
            <a:r>
              <a:rPr lang="en-US" sz="1800" dirty="0"/>
              <a:t>The name “cuckoo hashing” comes from the way the put(k, v) operation is performed in this scheme, because it mimics the breeding habits of the Common Cuckoo bird. </a:t>
            </a:r>
          </a:p>
          <a:p>
            <a:r>
              <a:rPr lang="en-US" sz="1800" dirty="0"/>
              <a:t>The Common Cuckoo is a brood parasite—it lays its egg in the nest of another bird after first evicting an egg out of that nest. </a:t>
            </a: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dirty="0">
                <a:solidFill>
                  <a:srgbClr val="40458C"/>
                </a:solidFill>
              </a:rPr>
              <a:t>Hash Tables</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solidFill>
                  <a:srgbClr val="40458C"/>
                </a:solidFill>
              </a:rPr>
              <a:pPr eaLnBrk="1" hangingPunct="1"/>
              <a:t>40</a:t>
            </a:fld>
            <a:endParaRPr lang="en-US" sz="1400">
              <a:solidFill>
                <a:srgbClr val="40458C"/>
              </a:solidFill>
            </a:endParaRPr>
          </a:p>
        </p:txBody>
      </p:sp>
      <p:pic>
        <p:nvPicPr>
          <p:cNvPr id="2" name="Picture 1"/>
          <p:cNvPicPr>
            <a:picLocks noChangeAspect="1"/>
          </p:cNvPicPr>
          <p:nvPr/>
        </p:nvPicPr>
        <p:blipFill>
          <a:blip r:embed="rId2"/>
          <a:stretch>
            <a:fillRect/>
          </a:stretch>
        </p:blipFill>
        <p:spPr>
          <a:xfrm>
            <a:off x="4037012" y="3048000"/>
            <a:ext cx="4419600" cy="3376574"/>
          </a:xfrm>
          <a:prstGeom prst="rect">
            <a:avLst/>
          </a:prstGeom>
        </p:spPr>
      </p:pic>
    </p:spTree>
    <p:extLst>
      <p:ext uri="{BB962C8B-B14F-4D97-AF65-F5344CB8AC3E}">
        <p14:creationId xmlns:p14="http://schemas.microsoft.com/office/powerpoint/2010/main" val="1632025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a:latin typeface="Tahoma" charset="0"/>
              </a:rPr>
              <a:t>Intuition for the Name - put</a:t>
            </a:r>
          </a:p>
        </p:txBody>
      </p:sp>
      <p:sp>
        <p:nvSpPr>
          <p:cNvPr id="10242" name="Content Placeholder 2" descr="Rectangle: Click to edit Master text styles&#10;Second level&#10;Third level&#10;Fourth level&#10;Fifth level"/>
          <p:cNvSpPr>
            <a:spLocks noGrp="1"/>
          </p:cNvSpPr>
          <p:nvPr>
            <p:ph idx="1"/>
          </p:nvPr>
        </p:nvSpPr>
        <p:spPr>
          <a:xfrm>
            <a:off x="2208212" y="1676400"/>
            <a:ext cx="8001000" cy="4724400"/>
          </a:xfrm>
        </p:spPr>
        <p:txBody>
          <a:bodyPr/>
          <a:lstStyle/>
          <a:p>
            <a:r>
              <a:rPr lang="en-US" sz="2000" dirty="0"/>
              <a:t>Similarly, if a collision occurs in the insertion operation in the cuckoo hashing scheme, then we evict the previous item in that cell and insert the new one in its place. </a:t>
            </a:r>
          </a:p>
          <a:p>
            <a:r>
              <a:rPr lang="en-US" sz="2000" dirty="0"/>
              <a:t>This forces the evicted item to go to its alternate location in the other table and be inserted there, which may repeat the eviction process with another item, and so on. </a:t>
            </a:r>
          </a:p>
          <a:p>
            <a:r>
              <a:rPr lang="en-US" sz="2000" dirty="0"/>
              <a:t>Eventually, we either find an empty cell and stop or we repeat a previous eviction, which indicates an </a:t>
            </a:r>
            <a:r>
              <a:rPr lang="en-US" sz="2000" dirty="0">
                <a:solidFill>
                  <a:srgbClr val="FF0000"/>
                </a:solidFill>
              </a:rPr>
              <a:t>eviction cycle</a:t>
            </a:r>
            <a:r>
              <a:rPr lang="en-US" sz="2000" dirty="0"/>
              <a:t>. </a:t>
            </a:r>
          </a:p>
          <a:p>
            <a:r>
              <a:rPr lang="en-US" sz="2000" dirty="0"/>
              <a:t>If we discover an eviction cycle, then we stop the insertion process and rehash all the items in the two tables using new, hopefully better, hash functions.</a:t>
            </a:r>
            <a:endParaRPr lang="en-US" sz="2000" dirty="0">
              <a:latin typeface="Tahoma" charset="0"/>
            </a:endParaRPr>
          </a:p>
        </p:txBody>
      </p:sp>
      <p:sp>
        <p:nvSpPr>
          <p:cNvPr id="10243"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dirty="0">
                <a:solidFill>
                  <a:srgbClr val="40458C"/>
                </a:solidFill>
              </a:rPr>
              <a:t>Hash Tables</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solidFill>
                  <a:srgbClr val="40458C"/>
                </a:solidFill>
              </a:rPr>
              <a:pPr eaLnBrk="1" hangingPunct="1"/>
              <a:t>41</a:t>
            </a:fld>
            <a:endParaRPr lang="en-US" sz="1400">
              <a:solidFill>
                <a:srgbClr val="40458C"/>
              </a:solidFill>
            </a:endParaRPr>
          </a:p>
        </p:txBody>
      </p:sp>
    </p:spTree>
    <p:extLst>
      <p:ext uri="{BB962C8B-B14F-4D97-AF65-F5344CB8AC3E}">
        <p14:creationId xmlns:p14="http://schemas.microsoft.com/office/powerpoint/2010/main" val="3864280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Pseudo-code for put</a:t>
            </a:r>
          </a:p>
        </p:txBody>
      </p:sp>
      <p:sp>
        <p:nvSpPr>
          <p:cNvPr id="4" name="Date Placeholder 3"/>
          <p:cNvSpPr>
            <a:spLocks noGrp="1"/>
          </p:cNvSpPr>
          <p:nvPr>
            <p:ph type="dt" sz="half" idx="10"/>
          </p:nvPr>
        </p:nvSpPr>
        <p:spPr/>
        <p:txBody>
          <a:bodyPr/>
          <a:lstStyle/>
          <a:p>
            <a:r>
              <a:rPr lang="en-US" dirty="0">
                <a:solidFill>
                  <a:srgbClr val="40458C"/>
                </a:solidFill>
              </a:rPr>
              <a:t>© 2015 Goodrich and </a:t>
            </a:r>
            <a:r>
              <a:rPr lang="en-US" dirty="0" err="1">
                <a:solidFill>
                  <a:srgbClr val="40458C"/>
                </a:solidFill>
              </a:rPr>
              <a:t>Tamassia</a:t>
            </a:r>
            <a:endParaRPr lang="en-US" dirty="0">
              <a:solidFill>
                <a:srgbClr val="40458C"/>
              </a:solidFill>
            </a:endParaRP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42</a:t>
            </a:fld>
            <a:endParaRPr lang="en-US">
              <a:solidFill>
                <a:srgbClr val="40458C"/>
              </a:solidFill>
            </a:endParaRPr>
          </a:p>
        </p:txBody>
      </p:sp>
      <p:pic>
        <p:nvPicPr>
          <p:cNvPr id="8" name="Picture 7"/>
          <p:cNvPicPr>
            <a:picLocks noChangeAspect="1"/>
          </p:cNvPicPr>
          <p:nvPr/>
        </p:nvPicPr>
        <p:blipFill>
          <a:blip r:embed="rId2"/>
          <a:stretch>
            <a:fillRect/>
          </a:stretch>
        </p:blipFill>
        <p:spPr>
          <a:xfrm>
            <a:off x="2970212" y="1524001"/>
            <a:ext cx="5562600" cy="3814852"/>
          </a:xfrm>
          <a:prstGeom prst="rect">
            <a:avLst/>
          </a:prstGeom>
        </p:spPr>
      </p:pic>
      <p:sp>
        <p:nvSpPr>
          <p:cNvPr id="3" name="Content Placeholder 2"/>
          <p:cNvSpPr>
            <a:spLocks noGrp="1"/>
          </p:cNvSpPr>
          <p:nvPr>
            <p:ph idx="1"/>
          </p:nvPr>
        </p:nvSpPr>
        <p:spPr>
          <a:xfrm>
            <a:off x="1751012" y="5257800"/>
            <a:ext cx="8763000" cy="1143000"/>
          </a:xfrm>
        </p:spPr>
        <p:txBody>
          <a:bodyPr/>
          <a:lstStyle/>
          <a:p>
            <a:r>
              <a:rPr lang="en-US" sz="1800" dirty="0"/>
              <a:t>Note that the above pseudo-code has a condition for detecting a cycle in the sequence of insertions. There are several ways to formulate this condition. For example, we could count the number of iterations for this loop and consider there to be a cycle if we go over a certain threshold, like n or log n.</a:t>
            </a:r>
          </a:p>
        </p:txBody>
      </p:sp>
    </p:spTree>
    <p:extLst>
      <p:ext uri="{BB962C8B-B14F-4D97-AF65-F5344CB8AC3E}">
        <p14:creationId xmlns:p14="http://schemas.microsoft.com/office/powerpoint/2010/main" val="1694790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Eviction Sequence</a:t>
            </a:r>
          </a:p>
        </p:txBody>
      </p:sp>
      <p:sp>
        <p:nvSpPr>
          <p:cNvPr id="3" name="Content Placeholder 2"/>
          <p:cNvSpPr>
            <a:spLocks noGrp="1"/>
          </p:cNvSpPr>
          <p:nvPr>
            <p:ph idx="1"/>
          </p:nvPr>
        </p:nvSpPr>
        <p:spPr/>
        <p:txBody>
          <a:bodyPr/>
          <a:lstStyle/>
          <a:p>
            <a:r>
              <a:rPr lang="en-US" dirty="0"/>
              <a:t>An eviction sequence of length 3:</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43</a:t>
            </a:fld>
            <a:endParaRPr lang="en-US">
              <a:solidFill>
                <a:srgbClr val="40458C"/>
              </a:solidFill>
            </a:endParaRPr>
          </a:p>
        </p:txBody>
      </p:sp>
      <p:sp>
        <p:nvSpPr>
          <p:cNvPr id="7" name="TextBox 6"/>
          <p:cNvSpPr txBox="1"/>
          <p:nvPr/>
        </p:nvSpPr>
        <p:spPr>
          <a:xfrm>
            <a:off x="1986869" y="4151087"/>
            <a:ext cx="184666" cy="461665"/>
          </a:xfrm>
          <a:prstGeom prst="rect">
            <a:avLst/>
          </a:prstGeom>
          <a:noFill/>
        </p:spPr>
        <p:txBody>
          <a:bodyPr wrap="none" rtlCol="0">
            <a:spAutoFit/>
          </a:bodyPr>
          <a:lstStyle/>
          <a:p>
            <a:pPr algn="ctr" fontAlgn="base">
              <a:spcBef>
                <a:spcPct val="0"/>
              </a:spcBef>
              <a:spcAft>
                <a:spcPct val="0"/>
              </a:spcAft>
            </a:pPr>
            <a:endParaRPr lang="en-US" sz="2400" dirty="0">
              <a:solidFill>
                <a:srgbClr val="40458C"/>
              </a:solidFill>
              <a:ea typeface="ＭＳ Ｐゴシック" charset="0"/>
            </a:endParaRPr>
          </a:p>
        </p:txBody>
      </p:sp>
      <p:pic>
        <p:nvPicPr>
          <p:cNvPr id="8" name="Picture 7"/>
          <p:cNvPicPr>
            <a:picLocks noChangeAspect="1"/>
          </p:cNvPicPr>
          <p:nvPr/>
        </p:nvPicPr>
        <p:blipFill>
          <a:blip r:embed="rId2"/>
          <a:stretch>
            <a:fillRect/>
          </a:stretch>
        </p:blipFill>
        <p:spPr>
          <a:xfrm>
            <a:off x="3046412" y="2362200"/>
            <a:ext cx="5486400" cy="4064000"/>
          </a:xfrm>
          <a:prstGeom prst="rect">
            <a:avLst/>
          </a:prstGeom>
        </p:spPr>
      </p:pic>
    </p:spTree>
    <p:extLst>
      <p:ext uri="{BB962C8B-B14F-4D97-AF65-F5344CB8AC3E}">
        <p14:creationId xmlns:p14="http://schemas.microsoft.com/office/powerpoint/2010/main" val="3468350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304800"/>
            <a:ext cx="8610600" cy="1143000"/>
          </a:xfrm>
        </p:spPr>
        <p:txBody>
          <a:bodyPr/>
          <a:lstStyle/>
          <a:p>
            <a:r>
              <a:rPr lang="en-US" dirty="0"/>
              <a:t>Long Eviction Sequences are Rare</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44</a:t>
            </a:fld>
            <a:endParaRPr lang="en-US">
              <a:solidFill>
                <a:srgbClr val="40458C"/>
              </a:solidFill>
            </a:endParaRPr>
          </a:p>
        </p:txBody>
      </p:sp>
      <p:pic>
        <p:nvPicPr>
          <p:cNvPr id="7" name="Picture 6"/>
          <p:cNvPicPr>
            <a:picLocks noChangeAspect="1"/>
          </p:cNvPicPr>
          <p:nvPr/>
        </p:nvPicPr>
        <p:blipFill>
          <a:blip r:embed="rId2"/>
          <a:stretch>
            <a:fillRect/>
          </a:stretch>
        </p:blipFill>
        <p:spPr>
          <a:xfrm>
            <a:off x="2589212" y="1524000"/>
            <a:ext cx="6781800" cy="4704550"/>
          </a:xfrm>
          <a:prstGeom prst="rect">
            <a:avLst/>
          </a:prstGeom>
        </p:spPr>
      </p:pic>
    </p:spTree>
    <p:extLst>
      <p:ext uri="{BB962C8B-B14F-4D97-AF65-F5344CB8AC3E}">
        <p14:creationId xmlns:p14="http://schemas.microsoft.com/office/powerpoint/2010/main" val="724209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304800"/>
            <a:ext cx="8610600" cy="1143000"/>
          </a:xfrm>
        </p:spPr>
        <p:txBody>
          <a:bodyPr/>
          <a:lstStyle/>
          <a:p>
            <a:r>
              <a:rPr lang="en-US" dirty="0"/>
              <a:t>Long Eviction Sequences are Rare</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45</a:t>
            </a:fld>
            <a:endParaRPr lang="en-US">
              <a:solidFill>
                <a:srgbClr val="40458C"/>
              </a:solidFill>
            </a:endParaRPr>
          </a:p>
        </p:txBody>
      </p:sp>
      <p:pic>
        <p:nvPicPr>
          <p:cNvPr id="3" name="Picture 2"/>
          <p:cNvPicPr>
            <a:picLocks noChangeAspect="1"/>
          </p:cNvPicPr>
          <p:nvPr/>
        </p:nvPicPr>
        <p:blipFill>
          <a:blip r:embed="rId2"/>
          <a:stretch>
            <a:fillRect/>
          </a:stretch>
        </p:blipFill>
        <p:spPr>
          <a:xfrm>
            <a:off x="2436813" y="1524000"/>
            <a:ext cx="7326763" cy="4724400"/>
          </a:xfrm>
          <a:prstGeom prst="rect">
            <a:avLst/>
          </a:prstGeom>
        </p:spPr>
      </p:pic>
    </p:spTree>
    <p:extLst>
      <p:ext uri="{BB962C8B-B14F-4D97-AF65-F5344CB8AC3E}">
        <p14:creationId xmlns:p14="http://schemas.microsoft.com/office/powerpoint/2010/main" val="1945570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70212" y="1524001"/>
            <a:ext cx="6324600" cy="5021573"/>
          </a:xfrm>
          <a:prstGeom prst="rect">
            <a:avLst/>
          </a:prstGeom>
        </p:spPr>
      </p:pic>
      <p:sp>
        <p:nvSpPr>
          <p:cNvPr id="2" name="Title 1"/>
          <p:cNvSpPr>
            <a:spLocks noGrp="1"/>
          </p:cNvSpPr>
          <p:nvPr>
            <p:ph type="title"/>
          </p:nvPr>
        </p:nvSpPr>
        <p:spPr/>
        <p:txBody>
          <a:bodyPr/>
          <a:lstStyle/>
          <a:p>
            <a:r>
              <a:rPr lang="en-US" dirty="0"/>
              <a:t>What is the Expected Number of Evictions?</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46</a:t>
            </a:fld>
            <a:endParaRPr lang="en-US">
              <a:solidFill>
                <a:srgbClr val="40458C"/>
              </a:solidFill>
            </a:endParaRPr>
          </a:p>
        </p:txBody>
      </p:sp>
    </p:spTree>
    <p:extLst>
      <p:ext uri="{BB962C8B-B14F-4D97-AF65-F5344CB8AC3E}">
        <p14:creationId xmlns:p14="http://schemas.microsoft.com/office/powerpoint/2010/main" val="2574009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012" y="304800"/>
            <a:ext cx="8229600" cy="1143000"/>
          </a:xfrm>
        </p:spPr>
        <p:txBody>
          <a:bodyPr/>
          <a:lstStyle/>
          <a:p>
            <a:r>
              <a:rPr lang="en-US" dirty="0"/>
              <a:t>Performance of Cuckoo Hashing</a:t>
            </a:r>
          </a:p>
        </p:txBody>
      </p:sp>
      <p:sp>
        <p:nvSpPr>
          <p:cNvPr id="3" name="Content Placeholder 2"/>
          <p:cNvSpPr>
            <a:spLocks noGrp="1"/>
          </p:cNvSpPr>
          <p:nvPr>
            <p:ph idx="1"/>
          </p:nvPr>
        </p:nvSpPr>
        <p:spPr>
          <a:xfrm>
            <a:off x="2284412" y="1524000"/>
            <a:ext cx="7848600" cy="4724400"/>
          </a:xfrm>
        </p:spPr>
        <p:txBody>
          <a:bodyPr/>
          <a:lstStyle/>
          <a:p>
            <a:r>
              <a:rPr lang="en-US" sz="2400" dirty="0"/>
              <a:t>We can also show that, since long eviction sequences are rare, we will have to rehash only with very low probability.</a:t>
            </a:r>
          </a:p>
          <a:p>
            <a:r>
              <a:rPr lang="en-US" sz="2400" dirty="0"/>
              <a:t>Thus, the expected amortized time to perform any single insertion in a cuckoo table is O(1).</a:t>
            </a:r>
          </a:p>
          <a:p>
            <a:r>
              <a:rPr lang="en-US" sz="2400" dirty="0"/>
              <a:t>So a cuckoo hash table achieves worst-case O(1) time for lookups and removals, and expected O(1) time for insertions. </a:t>
            </a:r>
          </a:p>
          <a:p>
            <a:r>
              <a:rPr lang="en-US" sz="2400" dirty="0"/>
              <a:t>This performance is primarily because there are exactly two possible places for any item to be in a cuckoo hash table, which shows the power of two choices.</a:t>
            </a:r>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Hash Tables</a:t>
            </a:r>
          </a:p>
        </p:txBody>
      </p:sp>
      <p:sp>
        <p:nvSpPr>
          <p:cNvPr id="6" name="Slide Number Placeholder 5"/>
          <p:cNvSpPr>
            <a:spLocks noGrp="1"/>
          </p:cNvSpPr>
          <p:nvPr>
            <p:ph type="sldNum" sz="quarter" idx="12"/>
          </p:nvPr>
        </p:nvSpPr>
        <p:spPr/>
        <p:txBody>
          <a:bodyPr/>
          <a:lstStyle/>
          <a:p>
            <a:fld id="{1311E49A-E298-A84E-AD6E-6BDA603E44CC}" type="slidenum">
              <a:rPr lang="en-US" smtClean="0">
                <a:solidFill>
                  <a:srgbClr val="40458C"/>
                </a:solidFill>
              </a:rPr>
              <a:pPr/>
              <a:t>47</a:t>
            </a:fld>
            <a:endParaRPr lang="en-US">
              <a:solidFill>
                <a:srgbClr val="40458C"/>
              </a:solidFill>
            </a:endParaRPr>
          </a:p>
        </p:txBody>
      </p:sp>
    </p:spTree>
    <p:extLst>
      <p:ext uri="{BB962C8B-B14F-4D97-AF65-F5344CB8AC3E}">
        <p14:creationId xmlns:p14="http://schemas.microsoft.com/office/powerpoint/2010/main" val="3287689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Hashing</a:t>
            </a:r>
          </a:p>
        </p:txBody>
      </p:sp>
      <p:sp>
        <p:nvSpPr>
          <p:cNvPr id="3" name="Content Placeholder 2"/>
          <p:cNvSpPr>
            <a:spLocks noGrp="1"/>
          </p:cNvSpPr>
          <p:nvPr>
            <p:ph idx="1"/>
          </p:nvPr>
        </p:nvSpPr>
        <p:spPr/>
        <p:txBody>
          <a:bodyPr/>
          <a:lstStyle/>
          <a:p>
            <a:r>
              <a:rPr lang="en-US" sz="2400" dirty="0"/>
              <a:t>We can view a hash function h as a mapping from integers in the range [0, M − 1] to integers in the range [0, N − 1].</a:t>
            </a:r>
          </a:p>
          <a:p>
            <a:r>
              <a:rPr lang="en-US" sz="2400" dirty="0"/>
              <a:t>We can view the set of candidate hash functions we are considering as a family H of hash functions. </a:t>
            </a:r>
          </a:p>
          <a:p>
            <a:r>
              <a:rPr lang="en-US" sz="2400" dirty="0"/>
              <a:t>Such a family is universal if for any two integers j and k in the range [0, M − 1] and for a hash function chosen uniformly at random from H , </a:t>
            </a:r>
          </a:p>
          <a:p>
            <a:pPr marL="0" indent="0">
              <a:buNone/>
            </a:pPr>
            <a:r>
              <a:rPr lang="en-US" sz="2400" dirty="0"/>
              <a:t>		</a:t>
            </a:r>
            <a:r>
              <a:rPr lang="en-US" sz="2400" dirty="0" err="1"/>
              <a:t>Pr</a:t>
            </a:r>
            <a:r>
              <a:rPr lang="en-US" sz="2400" dirty="0"/>
              <a:t>(h(j) = h(k)) ≤ 1/N </a:t>
            </a:r>
          </a:p>
          <a:p>
            <a:r>
              <a:rPr lang="en-US" sz="2400" dirty="0"/>
              <a:t>Such a family is also known as a 2-universal family of hash functions. </a:t>
            </a:r>
          </a:p>
          <a:p>
            <a:endParaRPr lang="en-US" sz="2400" dirty="0"/>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Maps</a:t>
            </a:r>
          </a:p>
        </p:txBody>
      </p:sp>
      <p:sp>
        <p:nvSpPr>
          <p:cNvPr id="6" name="Slide Number Placeholder 5"/>
          <p:cNvSpPr>
            <a:spLocks noGrp="1"/>
          </p:cNvSpPr>
          <p:nvPr>
            <p:ph type="sldNum" sz="quarter" idx="12"/>
          </p:nvPr>
        </p:nvSpPr>
        <p:spPr/>
        <p:txBody>
          <a:bodyPr/>
          <a:lstStyle/>
          <a:p>
            <a:fld id="{402EE811-ED52-D141-BF28-F52D2E781B77}" type="slidenum">
              <a:rPr lang="en-US" smtClean="0">
                <a:solidFill>
                  <a:srgbClr val="40458C"/>
                </a:solidFill>
              </a:rPr>
              <a:pPr/>
              <a:t>48</a:t>
            </a:fld>
            <a:endParaRPr lang="en-US">
              <a:solidFill>
                <a:srgbClr val="40458C"/>
              </a:solidFill>
            </a:endParaRPr>
          </a:p>
        </p:txBody>
      </p:sp>
    </p:spTree>
    <p:extLst>
      <p:ext uri="{BB962C8B-B14F-4D97-AF65-F5344CB8AC3E}">
        <p14:creationId xmlns:p14="http://schemas.microsoft.com/office/powerpoint/2010/main" val="548825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Hashing</a:t>
            </a:r>
          </a:p>
        </p:txBody>
      </p:sp>
      <p:sp>
        <p:nvSpPr>
          <p:cNvPr id="3" name="Content Placeholder 2"/>
          <p:cNvSpPr>
            <a:spLocks noGrp="1"/>
          </p:cNvSpPr>
          <p:nvPr>
            <p:ph idx="1"/>
          </p:nvPr>
        </p:nvSpPr>
        <p:spPr/>
        <p:txBody>
          <a:bodyPr/>
          <a:lstStyle/>
          <a:p>
            <a:r>
              <a:rPr lang="en-US" sz="2800" dirty="0"/>
              <a:t>Define H as the set of hash functions of the form </a:t>
            </a:r>
          </a:p>
          <a:p>
            <a:pPr marL="0" indent="0">
              <a:buNone/>
            </a:pPr>
            <a:r>
              <a:rPr lang="en-US" sz="2800" dirty="0"/>
              <a:t>	</a:t>
            </a:r>
            <a:r>
              <a:rPr lang="en-US" sz="2800" dirty="0" err="1"/>
              <a:t>h</a:t>
            </a:r>
            <a:r>
              <a:rPr lang="en-US" sz="2800" baseline="-25000" dirty="0" err="1"/>
              <a:t>a,b</a:t>
            </a:r>
            <a:r>
              <a:rPr lang="en-US" sz="2800" dirty="0"/>
              <a:t>(k) = (</a:t>
            </a:r>
            <a:r>
              <a:rPr lang="en-US" sz="2800" dirty="0" err="1"/>
              <a:t>ak</a:t>
            </a:r>
            <a:r>
              <a:rPr lang="en-US" sz="2800" dirty="0"/>
              <a:t> + b mod p) mod N. </a:t>
            </a:r>
          </a:p>
          <a:p>
            <a:r>
              <a:rPr lang="en-US" sz="2800" dirty="0"/>
              <a:t>Theorem 6.3 establishes that this family of hash functions is universal for </a:t>
            </a:r>
          </a:p>
          <a:p>
            <a:pPr marL="0" indent="0">
              <a:buNone/>
            </a:pPr>
            <a:r>
              <a:rPr lang="en-US" sz="2800" dirty="0"/>
              <a:t>	0&lt;a&lt;p and 0≤b&lt;p</a:t>
            </a:r>
          </a:p>
          <a:p>
            <a:pPr marL="0" indent="0">
              <a:buNone/>
            </a:pPr>
            <a:r>
              <a:rPr lang="en-US" sz="2800" dirty="0"/>
              <a:t>Where p is a prime number greater than or equal to the number of hash codes M but less than 2M</a:t>
            </a:r>
          </a:p>
          <a:p>
            <a:pPr marL="0" indent="0">
              <a:buNone/>
            </a:pPr>
            <a:endParaRPr lang="en-US" sz="2800" dirty="0"/>
          </a:p>
          <a:p>
            <a:pPr marL="0" indent="0">
              <a:buNone/>
            </a:pPr>
            <a:endParaRPr lang="en-US" sz="2800" dirty="0"/>
          </a:p>
          <a:p>
            <a:pPr marL="0" indent="0">
              <a:buNone/>
            </a:pPr>
            <a:r>
              <a:rPr lang="en-US" sz="2800" dirty="0"/>
              <a:t> </a:t>
            </a:r>
          </a:p>
          <a:p>
            <a:endParaRPr lang="en-US" sz="2800" dirty="0"/>
          </a:p>
        </p:txBody>
      </p:sp>
      <p:sp>
        <p:nvSpPr>
          <p:cNvPr id="4" name="Date Placeholder 3"/>
          <p:cNvSpPr>
            <a:spLocks noGrp="1"/>
          </p:cNvSpPr>
          <p:nvPr>
            <p:ph type="dt" sz="half" idx="10"/>
          </p:nvPr>
        </p:nvSpPr>
        <p:spPr/>
        <p:txBody>
          <a:bodyPr/>
          <a:lstStyle/>
          <a:p>
            <a:r>
              <a:rPr lang="en-US">
                <a:solidFill>
                  <a:srgbClr val="40458C"/>
                </a:solidFill>
              </a:rPr>
              <a:t>© 2015 Goodrich and Tamassia</a:t>
            </a:r>
          </a:p>
        </p:txBody>
      </p:sp>
      <p:sp>
        <p:nvSpPr>
          <p:cNvPr id="5" name="Footer Placeholder 4"/>
          <p:cNvSpPr>
            <a:spLocks noGrp="1"/>
          </p:cNvSpPr>
          <p:nvPr>
            <p:ph type="ftr" sz="quarter" idx="11"/>
          </p:nvPr>
        </p:nvSpPr>
        <p:spPr/>
        <p:txBody>
          <a:bodyPr/>
          <a:lstStyle/>
          <a:p>
            <a:pPr>
              <a:defRPr/>
            </a:pPr>
            <a:r>
              <a:rPr lang="en-US">
                <a:solidFill>
                  <a:srgbClr val="40458C"/>
                </a:solidFill>
              </a:rPr>
              <a:t>Maps</a:t>
            </a:r>
          </a:p>
        </p:txBody>
      </p:sp>
      <p:sp>
        <p:nvSpPr>
          <p:cNvPr id="6" name="Slide Number Placeholder 5"/>
          <p:cNvSpPr>
            <a:spLocks noGrp="1"/>
          </p:cNvSpPr>
          <p:nvPr>
            <p:ph type="sldNum" sz="quarter" idx="12"/>
          </p:nvPr>
        </p:nvSpPr>
        <p:spPr/>
        <p:txBody>
          <a:bodyPr/>
          <a:lstStyle/>
          <a:p>
            <a:fld id="{402EE811-ED52-D141-BF28-F52D2E781B77}" type="slidenum">
              <a:rPr lang="en-US" smtClean="0">
                <a:solidFill>
                  <a:srgbClr val="40458C"/>
                </a:solidFill>
              </a:rPr>
              <a:pPr/>
              <a:t>49</a:t>
            </a:fld>
            <a:endParaRPr lang="en-US">
              <a:solidFill>
                <a:srgbClr val="40458C"/>
              </a:solidFill>
            </a:endParaRPr>
          </a:p>
        </p:txBody>
      </p:sp>
    </p:spTree>
    <p:extLst>
      <p:ext uri="{BB962C8B-B14F-4D97-AF65-F5344CB8AC3E}">
        <p14:creationId xmlns:p14="http://schemas.microsoft.com/office/powerpoint/2010/main" val="37495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Maps</a:t>
            </a:r>
          </a:p>
        </p:txBody>
      </p:sp>
      <p:sp>
        <p:nvSpPr>
          <p:cNvPr id="5123" name="Slide Number Placeholder 5"/>
          <p:cNvSpPr>
            <a:spLocks noGrp="1"/>
          </p:cNvSpPr>
          <p:nvPr>
            <p:ph type="sldNum" sz="quarter" idx="12"/>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51F7813-AF9C-474E-9055-C770D2B7DC0B}" type="slidenum">
              <a:rPr lang="en-US" sz="1400">
                <a:solidFill>
                  <a:srgbClr val="40458C"/>
                </a:solidFill>
              </a:rPr>
              <a:pPr eaLnBrk="1" hangingPunct="1"/>
              <a:t>5</a:t>
            </a:fld>
            <a:endParaRPr lang="en-US" sz="1400">
              <a:solidFill>
                <a:srgbClr val="40458C"/>
              </a:solidFill>
            </a:endParaRPr>
          </a:p>
        </p:txBody>
      </p:sp>
      <p:sp>
        <p:nvSpPr>
          <p:cNvPr id="5124" name="Rectangle 2"/>
          <p:cNvSpPr>
            <a:spLocks noGrp="1" noChangeArrowheads="1"/>
          </p:cNvSpPr>
          <p:nvPr>
            <p:ph type="title"/>
          </p:nvPr>
        </p:nvSpPr>
        <p:spPr/>
        <p:txBody>
          <a:bodyPr/>
          <a:lstStyle/>
          <a:p>
            <a:pPr eaLnBrk="1" hangingPunct="1"/>
            <a:r>
              <a:rPr lang="en-US" dirty="0">
                <a:latin typeface="Tahoma" charset="0"/>
              </a:rPr>
              <a:t>Map Operations</a:t>
            </a:r>
            <a:endParaRPr lang="en-US" dirty="0">
              <a:latin typeface="Tahoma" charset="0"/>
              <a:cs typeface="Tahoma" charset="0"/>
            </a:endParaRPr>
          </a:p>
        </p:txBody>
      </p:sp>
      <p:sp>
        <p:nvSpPr>
          <p:cNvPr id="144388" name="Rectangle 4" descr="Rectangle: Click to edit Master text styles&#10;Second level&#10;Third level&#10;Fourth level&#10;Fifth level"/>
          <p:cNvSpPr>
            <a:spLocks noGrp="1" noChangeArrowheads="1"/>
          </p:cNvSpPr>
          <p:nvPr>
            <p:ph type="body" idx="1"/>
          </p:nvPr>
        </p:nvSpPr>
        <p:spPr>
          <a:xfrm>
            <a:off x="2360612" y="1600200"/>
            <a:ext cx="7772400" cy="4800600"/>
          </a:xfrm>
        </p:spPr>
        <p:txBody>
          <a:bodyPr>
            <a:normAutofit fontScale="85000" lnSpcReduction="10000"/>
          </a:bodyPr>
          <a:lstStyle/>
          <a:p>
            <a:pPr eaLnBrk="1" hangingPunct="1">
              <a:lnSpc>
                <a:spcPct val="120000"/>
              </a:lnSpc>
              <a:buFont typeface="Wingdings" pitchFamily="2" charset="2"/>
              <a:buChar char="q"/>
              <a:defRPr/>
            </a:pPr>
            <a:r>
              <a:rPr lang="en-US" dirty="0">
                <a:solidFill>
                  <a:schemeClr val="tx2"/>
                </a:solidFill>
                <a:ea typeface="+mn-ea"/>
              </a:rPr>
              <a:t>get</a:t>
            </a:r>
            <a:r>
              <a:rPr lang="en-US" dirty="0">
                <a:ea typeface="+mn-ea"/>
              </a:rPr>
              <a:t>(k): if the map M has an entry with key k, return its associated value; else, return null </a:t>
            </a:r>
          </a:p>
          <a:p>
            <a:pPr eaLnBrk="1" hangingPunct="1">
              <a:lnSpc>
                <a:spcPct val="120000"/>
              </a:lnSpc>
              <a:buFont typeface="Wingdings" pitchFamily="2" charset="2"/>
              <a:buChar char="q"/>
              <a:defRPr/>
            </a:pPr>
            <a:r>
              <a:rPr lang="en-US" dirty="0">
                <a:solidFill>
                  <a:schemeClr val="tx2"/>
                </a:solidFill>
                <a:ea typeface="+mn-ea"/>
              </a:rPr>
              <a:t>put</a:t>
            </a:r>
            <a:r>
              <a:rPr lang="en-US" dirty="0">
                <a:ea typeface="+mn-ea"/>
              </a:rPr>
              <a:t>(k, v): insert item (k, v) into the map M; </a:t>
            </a:r>
          </a:p>
          <a:p>
            <a:pPr lvl="1" eaLnBrk="1" hangingPunct="1">
              <a:lnSpc>
                <a:spcPct val="120000"/>
              </a:lnSpc>
              <a:buFont typeface="Wingdings" pitchFamily="2" charset="2"/>
              <a:buChar char="q"/>
              <a:defRPr/>
            </a:pPr>
            <a:r>
              <a:rPr lang="en-US" dirty="0">
                <a:ea typeface="+mn-ea"/>
              </a:rPr>
              <a:t>if key k is already in M, then replace its value with v.</a:t>
            </a:r>
          </a:p>
          <a:p>
            <a:pPr eaLnBrk="1" hangingPunct="1">
              <a:lnSpc>
                <a:spcPct val="120000"/>
              </a:lnSpc>
              <a:buFont typeface="Wingdings" pitchFamily="2" charset="2"/>
              <a:buChar char="q"/>
              <a:defRPr/>
            </a:pPr>
            <a:r>
              <a:rPr lang="en-US" dirty="0">
                <a:solidFill>
                  <a:schemeClr val="tx2"/>
                </a:solidFill>
                <a:ea typeface="+mn-ea"/>
              </a:rPr>
              <a:t>remove</a:t>
            </a:r>
            <a:r>
              <a:rPr lang="en-US" dirty="0">
                <a:ea typeface="+mn-ea"/>
              </a:rPr>
              <a:t>(k): if the map M has an entry with key k, remove it from M and return its associated value; else, return null </a:t>
            </a:r>
          </a:p>
          <a:p>
            <a:pPr eaLnBrk="1" hangingPunct="1">
              <a:lnSpc>
                <a:spcPct val="120000"/>
              </a:lnSpc>
              <a:buFont typeface="Wingdings" pitchFamily="2" charset="2"/>
              <a:buChar char="q"/>
              <a:defRPr/>
            </a:pPr>
            <a:r>
              <a:rPr lang="en-US" dirty="0">
                <a:solidFill>
                  <a:schemeClr val="tx2"/>
                </a:solidFill>
                <a:ea typeface="+mn-ea"/>
              </a:rPr>
              <a:t>size</a:t>
            </a:r>
            <a:r>
              <a:rPr lang="en-US" dirty="0">
                <a:ea typeface="+mn-ea"/>
              </a:rPr>
              <a:t>(), </a:t>
            </a:r>
            <a:r>
              <a:rPr lang="en-US" dirty="0" err="1">
                <a:solidFill>
                  <a:schemeClr val="tx2"/>
                </a:solidFill>
                <a:ea typeface="+mn-ea"/>
              </a:rPr>
              <a:t>isEmpty</a:t>
            </a:r>
            <a:r>
              <a:rPr lang="en-US" dirty="0">
                <a:ea typeface="+mn-ea"/>
              </a:rPr>
              <a:t>()</a:t>
            </a:r>
          </a:p>
        </p:txBody>
      </p:sp>
      <p:sp>
        <p:nvSpPr>
          <p:cNvPr id="5127" name="Date Placeholder 6"/>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3257416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88695-5DEC-794B-9888-C881C286E4B1}"/>
              </a:ext>
            </a:extLst>
          </p:cNvPr>
          <p:cNvSpPr>
            <a:spLocks noGrp="1"/>
          </p:cNvSpPr>
          <p:nvPr>
            <p:ph type="body" sz="quarter" idx="13"/>
          </p:nvPr>
        </p:nvSpPr>
        <p:spPr>
          <a:xfrm>
            <a:off x="928459" y="2593949"/>
            <a:ext cx="10033189" cy="1907234"/>
          </a:xfrm>
        </p:spPr>
        <p:txBody>
          <a:bodyPr/>
          <a:lstStyle/>
          <a:p>
            <a:pPr lvl="0"/>
            <a:r>
              <a:rPr lang="en-US" dirty="0">
                <a:solidFill>
                  <a:prstClr val="black"/>
                </a:solidFill>
              </a:rPr>
              <a:t>About Stevens</a:t>
            </a:r>
          </a:p>
          <a:p>
            <a:r>
              <a:rPr lang="en-US" sz="1800" dirty="0">
                <a:solidFill>
                  <a:prstClr val="black"/>
                </a:solidFill>
              </a:rPr>
              <a:t>A premier, private research university </a:t>
            </a:r>
            <a:r>
              <a:rPr lang="en-US" sz="1800" dirty="0"/>
              <a:t>with a mission to inspire, nurture and educate leaders in tomorrow’s technology-centric environment while contributing to the solution of the most challenging problems of our time</a:t>
            </a:r>
          </a:p>
          <a:p>
            <a:pPr lvl="0"/>
            <a:endParaRPr lang="en-US" sz="1800" dirty="0">
              <a:solidFill>
                <a:prstClr val="black"/>
              </a:solidFill>
            </a:endParaRPr>
          </a:p>
          <a:p>
            <a:endParaRPr lang="en-US" dirty="0"/>
          </a:p>
        </p:txBody>
      </p:sp>
    </p:spTree>
    <p:extLst>
      <p:ext uri="{BB962C8B-B14F-4D97-AF65-F5344CB8AC3E}">
        <p14:creationId xmlns:p14="http://schemas.microsoft.com/office/powerpoint/2010/main" val="125061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Maps</a:t>
            </a:r>
          </a:p>
        </p:txBody>
      </p:sp>
      <p:sp>
        <p:nvSpPr>
          <p:cNvPr id="6147" name="Slide Number Placeholder 5"/>
          <p:cNvSpPr>
            <a:spLocks noGrp="1"/>
          </p:cNvSpPr>
          <p:nvPr>
            <p:ph type="sldNum" sz="quarter" idx="12"/>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D01A45DF-A49E-C343-839F-4DB7D4BF747F}" type="slidenum">
              <a:rPr lang="en-US" sz="1400">
                <a:solidFill>
                  <a:srgbClr val="40458C"/>
                </a:solidFill>
              </a:rPr>
              <a:pPr eaLnBrk="1" hangingPunct="1"/>
              <a:t>6</a:t>
            </a:fld>
            <a:endParaRPr lang="en-US" sz="1400">
              <a:solidFill>
                <a:srgbClr val="40458C"/>
              </a:solidFill>
            </a:endParaRPr>
          </a:p>
        </p:txBody>
      </p:sp>
      <p:sp>
        <p:nvSpPr>
          <p:cNvPr id="6148" name="Rectangle 2"/>
          <p:cNvSpPr>
            <a:spLocks noGrp="1" noChangeArrowheads="1"/>
          </p:cNvSpPr>
          <p:nvPr>
            <p:ph type="title"/>
          </p:nvPr>
        </p:nvSpPr>
        <p:spPr/>
        <p:txBody>
          <a:bodyPr/>
          <a:lstStyle/>
          <a:p>
            <a:pPr eaLnBrk="1" hangingPunct="1"/>
            <a:r>
              <a:rPr lang="en-US">
                <a:latin typeface="Tahoma" charset="0"/>
              </a:rPr>
              <a:t>Example</a:t>
            </a:r>
          </a:p>
        </p:txBody>
      </p:sp>
      <p:sp>
        <p:nvSpPr>
          <p:cNvPr id="6149" name="Rectangle 3" descr="Rectangle: Click to edit Master text styles&#10;Second level&#10;Third level&#10;Fourth level&#10;Fifth level"/>
          <p:cNvSpPr>
            <a:spLocks noGrp="1" noChangeArrowheads="1"/>
          </p:cNvSpPr>
          <p:nvPr>
            <p:ph type="body" idx="1"/>
          </p:nvPr>
        </p:nvSpPr>
        <p:spPr>
          <a:xfrm>
            <a:off x="2360612" y="1600200"/>
            <a:ext cx="7848600" cy="4876800"/>
          </a:xfrm>
        </p:spPr>
        <p:txBody>
          <a:bodyPr/>
          <a:lstStyle/>
          <a:p>
            <a:pPr eaLnBrk="1" hangingPunct="1">
              <a:lnSpc>
                <a:spcPct val="80000"/>
              </a:lnSpc>
              <a:buFont typeface="Wingdings" charset="0"/>
              <a:buNone/>
            </a:pPr>
            <a:r>
              <a:rPr lang="en-US" sz="2000" b="1" i="1">
                <a:solidFill>
                  <a:schemeClr val="tx2"/>
                </a:solidFill>
                <a:latin typeface="Tahoma" charset="0"/>
              </a:rPr>
              <a:t>Operation	Output		Map</a:t>
            </a:r>
            <a:endParaRPr lang="en-US" sz="2000" b="1" i="1">
              <a:latin typeface="Tahoma" charset="0"/>
            </a:endParaRPr>
          </a:p>
          <a:p>
            <a:pPr eaLnBrk="1" hangingPunct="1">
              <a:lnSpc>
                <a:spcPct val="80000"/>
              </a:lnSpc>
              <a:buFont typeface="Wingdings" charset="0"/>
              <a:buNone/>
            </a:pPr>
            <a:r>
              <a:rPr lang="en-US" sz="2000">
                <a:latin typeface="Tahoma" charset="0"/>
              </a:rPr>
              <a:t>isEmpty()	</a:t>
            </a:r>
            <a:r>
              <a:rPr lang="en-US" sz="2000" b="1">
                <a:latin typeface="Tahoma" charset="0"/>
              </a:rPr>
              <a:t>true	</a:t>
            </a:r>
            <a:r>
              <a:rPr lang="en-US" sz="2000" i="1">
                <a:latin typeface="Tahoma" charset="0"/>
              </a:rPr>
              <a:t>	</a:t>
            </a:r>
            <a:r>
              <a:rPr lang="en-US" sz="2000">
                <a:latin typeface="Tahoma" charset="0"/>
                <a:cs typeface="Tahoma" charset="0"/>
              </a:rPr>
              <a:t>Ø</a:t>
            </a:r>
          </a:p>
          <a:p>
            <a:pPr eaLnBrk="1" hangingPunct="1">
              <a:lnSpc>
                <a:spcPct val="80000"/>
              </a:lnSpc>
              <a:buFont typeface="Wingdings" charset="0"/>
              <a:buNone/>
            </a:pPr>
            <a:r>
              <a:rPr lang="en-US" sz="2000">
                <a:latin typeface="Tahoma" charset="0"/>
              </a:rPr>
              <a:t>put(5</a:t>
            </a:r>
            <a:r>
              <a:rPr lang="en-US" sz="2000" i="1">
                <a:latin typeface="Tahoma" charset="0"/>
              </a:rPr>
              <a:t>,A</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put(7</a:t>
            </a:r>
            <a:r>
              <a:rPr lang="en-US" sz="2000" i="1">
                <a:latin typeface="Tahoma" charset="0"/>
              </a:rPr>
              <a:t>,B</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,C</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put(8</a:t>
            </a:r>
            <a:r>
              <a:rPr lang="en-US" sz="2000" i="1">
                <a:latin typeface="Tahoma" charset="0"/>
              </a:rPr>
              <a:t>,D</a:t>
            </a:r>
            <a:r>
              <a:rPr lang="en-US" sz="2000">
                <a:latin typeface="Tahoma" charset="0"/>
              </a:rPr>
              <a:t>)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,C</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put(2</a:t>
            </a:r>
            <a:r>
              <a:rPr lang="en-US" sz="2000" i="1">
                <a:latin typeface="Tahoma" charset="0"/>
              </a:rPr>
              <a:t>,E</a:t>
            </a:r>
            <a:r>
              <a:rPr lang="en-US" sz="2000">
                <a:latin typeface="Tahoma" charset="0"/>
              </a:rPr>
              <a:t>)	</a:t>
            </a:r>
            <a:r>
              <a:rPr lang="en-US" sz="2000" i="1">
                <a:latin typeface="Tahoma" charset="0"/>
              </a:rPr>
              <a:t>C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get(7)		</a:t>
            </a:r>
            <a:r>
              <a:rPr lang="en-US" sz="2000" i="1">
                <a:latin typeface="Tahoma" charset="0"/>
              </a:rPr>
              <a:t>B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get(4)		</a:t>
            </a:r>
            <a:r>
              <a:rPr lang="en-US" sz="2000" b="1">
                <a:latin typeface="Tahoma" charset="0"/>
              </a:rPr>
              <a:t>null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i="1">
                <a:latin typeface="Tahoma" charset="0"/>
              </a:rPr>
              <a:t>E		</a:t>
            </a:r>
            <a:r>
              <a:rPr lang="en-US" sz="2000">
                <a:latin typeface="Tahoma" charset="0"/>
              </a:rPr>
              <a:t>(5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size()		4		(5</a:t>
            </a:r>
            <a:r>
              <a:rPr lang="en-US" sz="2000" i="1">
                <a:latin typeface="Tahoma" charset="0"/>
              </a:rPr>
              <a:t>,A</a:t>
            </a:r>
            <a:r>
              <a:rPr lang="en-US" sz="2000">
                <a:latin typeface="Tahoma" charset="0"/>
              </a:rPr>
              <a:t>)</a:t>
            </a:r>
            <a:r>
              <a:rPr lang="en-US" sz="2000" i="1">
                <a:latin typeface="Tahoma" charset="0"/>
              </a:rPr>
              <a:t>,</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remove(5)	</a:t>
            </a:r>
            <a:r>
              <a:rPr lang="en-US" sz="2000" i="1">
                <a:latin typeface="Tahoma" charset="0"/>
              </a:rPr>
              <a:t>A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(2</a:t>
            </a:r>
            <a:r>
              <a:rPr lang="en-US" sz="2000" i="1">
                <a:latin typeface="Tahoma" charset="0"/>
              </a:rPr>
              <a:t>,E</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remove(2)	</a:t>
            </a:r>
            <a:r>
              <a:rPr lang="en-US" sz="2000" i="1">
                <a:latin typeface="Tahoma" charset="0"/>
              </a:rPr>
              <a:t>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get(2)		</a:t>
            </a:r>
            <a:r>
              <a:rPr lang="en-US" sz="2000" b="1">
                <a:latin typeface="Tahoma" charset="0"/>
              </a:rPr>
              <a:t>null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r>
              <a:rPr lang="en-US" sz="2000" i="1">
                <a:latin typeface="Tahoma" charset="0"/>
              </a:rPr>
              <a:t>	</a:t>
            </a:r>
          </a:p>
          <a:p>
            <a:pPr eaLnBrk="1" hangingPunct="1">
              <a:lnSpc>
                <a:spcPct val="80000"/>
              </a:lnSpc>
              <a:buFont typeface="Wingdings" charset="0"/>
              <a:buNone/>
            </a:pPr>
            <a:r>
              <a:rPr lang="en-US" sz="2000">
                <a:latin typeface="Tahoma" charset="0"/>
              </a:rPr>
              <a:t>isEmpty()	</a:t>
            </a:r>
            <a:r>
              <a:rPr lang="en-US" sz="2000" b="1">
                <a:latin typeface="Tahoma" charset="0"/>
              </a:rPr>
              <a:t>false		</a:t>
            </a:r>
            <a:r>
              <a:rPr lang="en-US" sz="2000">
                <a:latin typeface="Tahoma" charset="0"/>
              </a:rPr>
              <a:t>(7</a:t>
            </a:r>
            <a:r>
              <a:rPr lang="en-US" sz="2000" i="1">
                <a:latin typeface="Tahoma" charset="0"/>
              </a:rPr>
              <a:t>,B</a:t>
            </a:r>
            <a:r>
              <a:rPr lang="en-US" sz="2000">
                <a:latin typeface="Tahoma" charset="0"/>
              </a:rPr>
              <a:t>)</a:t>
            </a:r>
            <a:r>
              <a:rPr lang="en-US" sz="2000" i="1">
                <a:latin typeface="Tahoma" charset="0"/>
              </a:rPr>
              <a:t>,</a:t>
            </a:r>
            <a:r>
              <a:rPr lang="en-US" sz="2000">
                <a:latin typeface="Tahoma" charset="0"/>
              </a:rPr>
              <a:t>(8</a:t>
            </a:r>
            <a:r>
              <a:rPr lang="en-US" sz="2000" i="1">
                <a:latin typeface="Tahoma" charset="0"/>
              </a:rPr>
              <a:t>,D</a:t>
            </a:r>
            <a:r>
              <a:rPr lang="en-US" sz="2000">
                <a:latin typeface="Tahoma" charset="0"/>
              </a:rPr>
              <a:t>)</a:t>
            </a:r>
          </a:p>
        </p:txBody>
      </p:sp>
      <p:sp>
        <p:nvSpPr>
          <p:cNvPr id="615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109854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dirty="0">
                <a:solidFill>
                  <a:srgbClr val="40458C"/>
                </a:solidFill>
              </a:rPr>
              <a:t>Maps</a:t>
            </a:r>
          </a:p>
        </p:txBody>
      </p:sp>
      <p:sp>
        <p:nvSpPr>
          <p:cNvPr id="7171" name="Slide Number Placeholder 6"/>
          <p:cNvSpPr>
            <a:spLocks noGrp="1"/>
          </p:cNvSpPr>
          <p:nvPr>
            <p:ph type="sldNum" sz="quarter" idx="12"/>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42AE36F8-7630-DA41-B5E9-B49F1849ECED}" type="slidenum">
              <a:rPr lang="en-US" sz="1400">
                <a:solidFill>
                  <a:srgbClr val="40458C"/>
                </a:solidFill>
              </a:rPr>
              <a:pPr eaLnBrk="1" hangingPunct="1"/>
              <a:t>7</a:t>
            </a:fld>
            <a:endParaRPr lang="en-US" sz="1400">
              <a:solidFill>
                <a:srgbClr val="40458C"/>
              </a:solidFill>
            </a:endParaRPr>
          </a:p>
        </p:txBody>
      </p:sp>
      <p:sp>
        <p:nvSpPr>
          <p:cNvPr id="7172" name="Rectangle 2"/>
          <p:cNvSpPr>
            <a:spLocks noGrp="1" noChangeArrowheads="1"/>
          </p:cNvSpPr>
          <p:nvPr>
            <p:ph type="title"/>
          </p:nvPr>
        </p:nvSpPr>
        <p:spPr/>
        <p:txBody>
          <a:bodyPr/>
          <a:lstStyle/>
          <a:p>
            <a:pPr eaLnBrk="1" hangingPunct="1"/>
            <a:r>
              <a:rPr lang="en-US">
                <a:latin typeface="Tahoma" charset="0"/>
              </a:rPr>
              <a:t>A Simple List-Based Map</a:t>
            </a:r>
          </a:p>
        </p:txBody>
      </p:sp>
      <p:sp>
        <p:nvSpPr>
          <p:cNvPr id="7173" name="Rectangle 3" descr="Rectangle: Click to edit Master text styles&#10;Second level&#10;Third level&#10;Fourth level&#10;Fifth level"/>
          <p:cNvSpPr>
            <a:spLocks noGrp="1" noChangeArrowheads="1"/>
          </p:cNvSpPr>
          <p:nvPr>
            <p:ph type="body" sz="half" idx="1"/>
          </p:nvPr>
        </p:nvSpPr>
        <p:spPr>
          <a:xfrm>
            <a:off x="2360612" y="1752600"/>
            <a:ext cx="7696200" cy="2133600"/>
          </a:xfrm>
        </p:spPr>
        <p:txBody>
          <a:bodyPr/>
          <a:lstStyle/>
          <a:p>
            <a:pPr eaLnBrk="1" hangingPunct="1"/>
            <a:r>
              <a:rPr lang="en-US" dirty="0">
                <a:latin typeface="Tahoma" charset="0"/>
              </a:rPr>
              <a:t>We can implement a map using an unsorted list </a:t>
            </a:r>
          </a:p>
          <a:p>
            <a:pPr lvl="1" eaLnBrk="1" hangingPunct="1"/>
            <a:r>
              <a:rPr lang="en-US" dirty="0">
                <a:latin typeface="Tahoma" charset="0"/>
              </a:rPr>
              <a:t>We store the items of the map in a list S (based on a doubly-linked list), in arbitrary order</a:t>
            </a:r>
          </a:p>
        </p:txBody>
      </p:sp>
      <p:grpSp>
        <p:nvGrpSpPr>
          <p:cNvPr id="7174" name="Group 59"/>
          <p:cNvGrpSpPr>
            <a:grpSpLocks/>
          </p:cNvGrpSpPr>
          <p:nvPr/>
        </p:nvGrpSpPr>
        <p:grpSpPr bwMode="auto">
          <a:xfrm>
            <a:off x="2303462" y="3886201"/>
            <a:ext cx="7905750" cy="1997075"/>
            <a:chOff x="625475" y="4191000"/>
            <a:chExt cx="7905750" cy="1997075"/>
          </a:xfrm>
        </p:grpSpPr>
        <p:grpSp>
          <p:nvGrpSpPr>
            <p:cNvPr id="7176" name="Group 67"/>
            <p:cNvGrpSpPr>
              <a:grpSpLocks/>
            </p:cNvGrpSpPr>
            <p:nvPr/>
          </p:nvGrpSpPr>
          <p:grpSpPr bwMode="auto">
            <a:xfrm>
              <a:off x="2209800" y="5410200"/>
              <a:ext cx="609600" cy="304800"/>
              <a:chOff x="4992" y="3456"/>
              <a:chExt cx="384" cy="192"/>
            </a:xfrm>
          </p:grpSpPr>
          <p:sp>
            <p:nvSpPr>
              <p:cNvPr id="7228" name="AutoShape 68"/>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29" name="Line 6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grpSp>
          <p:nvGrpSpPr>
            <p:cNvPr id="7177" name="Group 70"/>
            <p:cNvGrpSpPr>
              <a:grpSpLocks/>
            </p:cNvGrpSpPr>
            <p:nvPr/>
          </p:nvGrpSpPr>
          <p:grpSpPr bwMode="auto">
            <a:xfrm>
              <a:off x="3810000" y="5410200"/>
              <a:ext cx="609600" cy="304800"/>
              <a:chOff x="4992" y="3456"/>
              <a:chExt cx="384" cy="192"/>
            </a:xfrm>
          </p:grpSpPr>
          <p:sp>
            <p:nvSpPr>
              <p:cNvPr id="7226" name="AutoShape 71"/>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27" name="Line 72"/>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grpSp>
          <p:nvGrpSpPr>
            <p:cNvPr id="7178" name="Group 73"/>
            <p:cNvGrpSpPr>
              <a:grpSpLocks/>
            </p:cNvGrpSpPr>
            <p:nvPr/>
          </p:nvGrpSpPr>
          <p:grpSpPr bwMode="auto">
            <a:xfrm>
              <a:off x="5257800" y="5410200"/>
              <a:ext cx="609600" cy="304800"/>
              <a:chOff x="4992" y="3456"/>
              <a:chExt cx="384" cy="192"/>
            </a:xfrm>
          </p:grpSpPr>
          <p:sp>
            <p:nvSpPr>
              <p:cNvPr id="7224" name="AutoShape 74"/>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25" name="Line 75"/>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sp>
          <p:nvSpPr>
            <p:cNvPr id="7179" name="Rectangle 4"/>
            <p:cNvSpPr>
              <a:spLocks noChangeArrowheads="1"/>
            </p:cNvSpPr>
            <p:nvPr/>
          </p:nvSpPr>
          <p:spPr bwMode="auto">
            <a:xfrm>
              <a:off x="19050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0" name="Rectangle 5"/>
            <p:cNvSpPr>
              <a:spLocks noChangeArrowheads="1"/>
            </p:cNvSpPr>
            <p:nvPr/>
          </p:nvSpPr>
          <p:spPr bwMode="auto">
            <a:xfrm>
              <a:off x="22098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1" name="Rectangle 6"/>
            <p:cNvSpPr>
              <a:spLocks noChangeArrowheads="1"/>
            </p:cNvSpPr>
            <p:nvPr/>
          </p:nvSpPr>
          <p:spPr bwMode="auto">
            <a:xfrm>
              <a:off x="25146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2" name="Freeform 7"/>
            <p:cNvSpPr>
              <a:spLocks/>
            </p:cNvSpPr>
            <p:nvPr/>
          </p:nvSpPr>
          <p:spPr bwMode="auto">
            <a:xfrm>
              <a:off x="2667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83" name="Rectangle 8"/>
            <p:cNvSpPr>
              <a:spLocks noChangeArrowheads="1"/>
            </p:cNvSpPr>
            <p:nvPr/>
          </p:nvSpPr>
          <p:spPr bwMode="auto">
            <a:xfrm>
              <a:off x="34290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4" name="Rectangle 9"/>
            <p:cNvSpPr>
              <a:spLocks noChangeArrowheads="1"/>
            </p:cNvSpPr>
            <p:nvPr/>
          </p:nvSpPr>
          <p:spPr bwMode="auto">
            <a:xfrm>
              <a:off x="37338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5" name="Rectangle 10"/>
            <p:cNvSpPr>
              <a:spLocks noChangeArrowheads="1"/>
            </p:cNvSpPr>
            <p:nvPr/>
          </p:nvSpPr>
          <p:spPr bwMode="auto">
            <a:xfrm>
              <a:off x="40386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6" name="Freeform 11"/>
            <p:cNvSpPr>
              <a:spLocks/>
            </p:cNvSpPr>
            <p:nvPr/>
          </p:nvSpPr>
          <p:spPr bwMode="auto">
            <a:xfrm>
              <a:off x="4191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87" name="Rectangle 12"/>
            <p:cNvSpPr>
              <a:spLocks noChangeArrowheads="1"/>
            </p:cNvSpPr>
            <p:nvPr/>
          </p:nvSpPr>
          <p:spPr bwMode="auto">
            <a:xfrm>
              <a:off x="49530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8" name="Rectangle 13"/>
            <p:cNvSpPr>
              <a:spLocks noChangeArrowheads="1"/>
            </p:cNvSpPr>
            <p:nvPr/>
          </p:nvSpPr>
          <p:spPr bwMode="auto">
            <a:xfrm>
              <a:off x="52578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89" name="Rectangle 14"/>
            <p:cNvSpPr>
              <a:spLocks noChangeArrowheads="1"/>
            </p:cNvSpPr>
            <p:nvPr/>
          </p:nvSpPr>
          <p:spPr bwMode="auto">
            <a:xfrm>
              <a:off x="55626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90" name="Freeform 15"/>
            <p:cNvSpPr>
              <a:spLocks/>
            </p:cNvSpPr>
            <p:nvPr/>
          </p:nvSpPr>
          <p:spPr bwMode="auto">
            <a:xfrm>
              <a:off x="5715000" y="46624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1" name="Rectangle 16"/>
            <p:cNvSpPr>
              <a:spLocks noChangeArrowheads="1"/>
            </p:cNvSpPr>
            <p:nvPr/>
          </p:nvSpPr>
          <p:spPr bwMode="auto">
            <a:xfrm>
              <a:off x="64770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92" name="Rectangle 17"/>
            <p:cNvSpPr>
              <a:spLocks noChangeArrowheads="1"/>
            </p:cNvSpPr>
            <p:nvPr/>
          </p:nvSpPr>
          <p:spPr bwMode="auto">
            <a:xfrm>
              <a:off x="67818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93" name="Rectangle 18"/>
            <p:cNvSpPr>
              <a:spLocks noChangeArrowheads="1"/>
            </p:cNvSpPr>
            <p:nvPr/>
          </p:nvSpPr>
          <p:spPr bwMode="auto">
            <a:xfrm>
              <a:off x="70866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194" name="Freeform 19"/>
            <p:cNvSpPr>
              <a:spLocks/>
            </p:cNvSpPr>
            <p:nvPr/>
          </p:nvSpPr>
          <p:spPr bwMode="auto">
            <a:xfrm rot="10800000">
              <a:off x="2819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5" name="Freeform 20"/>
            <p:cNvSpPr>
              <a:spLocks/>
            </p:cNvSpPr>
            <p:nvPr/>
          </p:nvSpPr>
          <p:spPr bwMode="auto">
            <a:xfrm rot="10800000">
              <a:off x="4343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6" name="Freeform 21"/>
            <p:cNvSpPr>
              <a:spLocks/>
            </p:cNvSpPr>
            <p:nvPr/>
          </p:nvSpPr>
          <p:spPr bwMode="auto">
            <a:xfrm rot="10800000">
              <a:off x="5867400" y="4814888"/>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7" name="Freeform 22"/>
            <p:cNvSpPr>
              <a:spLocks/>
            </p:cNvSpPr>
            <p:nvPr/>
          </p:nvSpPr>
          <p:spPr bwMode="auto">
            <a:xfrm>
              <a:off x="228917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8" name="Freeform 23"/>
            <p:cNvSpPr>
              <a:spLocks/>
            </p:cNvSpPr>
            <p:nvPr/>
          </p:nvSpPr>
          <p:spPr bwMode="auto">
            <a:xfrm>
              <a:off x="381000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199" name="Freeform 24"/>
            <p:cNvSpPr>
              <a:spLocks/>
            </p:cNvSpPr>
            <p:nvPr/>
          </p:nvSpPr>
          <p:spPr bwMode="auto">
            <a:xfrm>
              <a:off x="5330825"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0" name="Freeform 25"/>
            <p:cNvSpPr>
              <a:spLocks/>
            </p:cNvSpPr>
            <p:nvPr/>
          </p:nvSpPr>
          <p:spPr bwMode="auto">
            <a:xfrm>
              <a:off x="6851650" y="4800600"/>
              <a:ext cx="168275" cy="552450"/>
            </a:xfrm>
            <a:custGeom>
              <a:avLst/>
              <a:gdLst>
                <a:gd name="T0" fmla="*/ 46 w 106"/>
                <a:gd name="T1" fmla="*/ 0 h 348"/>
                <a:gd name="T2" fmla="*/ 10 w 106"/>
                <a:gd name="T3" fmla="*/ 186 h 348"/>
                <a:gd name="T4" fmla="*/ 106 w 106"/>
                <a:gd name="T5" fmla="*/ 348 h 348"/>
                <a:gd name="T6" fmla="*/ 0 60000 65536"/>
                <a:gd name="T7" fmla="*/ 0 60000 65536"/>
                <a:gd name="T8" fmla="*/ 0 60000 65536"/>
                <a:gd name="T9" fmla="*/ 0 w 106"/>
                <a:gd name="T10" fmla="*/ 0 h 348"/>
                <a:gd name="T11" fmla="*/ 106 w 106"/>
                <a:gd name="T12" fmla="*/ 348 h 348"/>
              </a:gdLst>
              <a:ahLst/>
              <a:cxnLst>
                <a:cxn ang="T6">
                  <a:pos x="T0" y="T1"/>
                </a:cxn>
                <a:cxn ang="T7">
                  <a:pos x="T2" y="T3"/>
                </a:cxn>
                <a:cxn ang="T8">
                  <a:pos x="T4" y="T5"/>
                </a:cxn>
              </a:cxnLst>
              <a:rect l="T9" t="T10" r="T11" b="T12"/>
              <a:pathLst>
                <a:path w="106" h="348">
                  <a:moveTo>
                    <a:pt x="46" y="0"/>
                  </a:moveTo>
                  <a:cubicBezTo>
                    <a:pt x="40" y="31"/>
                    <a:pt x="0" y="128"/>
                    <a:pt x="10" y="186"/>
                  </a:cubicBezTo>
                  <a:cubicBezTo>
                    <a:pt x="20" y="244"/>
                    <a:pt x="86" y="314"/>
                    <a:pt x="106" y="348"/>
                  </a:cubicBezTo>
                </a:path>
              </a:pathLst>
            </a:custGeom>
            <a:noFill/>
            <a:ln w="19050" cmpd="sng">
              <a:solidFill>
                <a:schemeClr val="tx2"/>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1" name="Rectangle 26"/>
            <p:cNvSpPr>
              <a:spLocks noChangeArrowheads="1"/>
            </p:cNvSpPr>
            <p:nvPr/>
          </p:nvSpPr>
          <p:spPr bwMode="auto">
            <a:xfrm>
              <a:off x="80010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02" name="Rectangle 27"/>
            <p:cNvSpPr>
              <a:spLocks noChangeArrowheads="1"/>
            </p:cNvSpPr>
            <p:nvPr/>
          </p:nvSpPr>
          <p:spPr bwMode="auto">
            <a:xfrm>
              <a:off x="990600" y="4648200"/>
              <a:ext cx="304800" cy="304800"/>
            </a:xfrm>
            <a:prstGeom prst="rect">
              <a:avLst/>
            </a:prstGeom>
            <a:solidFill>
              <a:schemeClr val="accent1"/>
            </a:solidFill>
            <a:ln w="19050">
              <a:solidFill>
                <a:schemeClr val="tx1"/>
              </a:solidFill>
              <a:miter lim="800000"/>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03" name="Freeform 28"/>
            <p:cNvSpPr>
              <a:spLocks/>
            </p:cNvSpPr>
            <p:nvPr/>
          </p:nvSpPr>
          <p:spPr bwMode="auto">
            <a:xfrm>
              <a:off x="7239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4" name="Freeform 29"/>
            <p:cNvSpPr>
              <a:spLocks/>
            </p:cNvSpPr>
            <p:nvPr/>
          </p:nvSpPr>
          <p:spPr bwMode="auto">
            <a:xfrm rot="10800000">
              <a:off x="7391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5" name="Freeform 30"/>
            <p:cNvSpPr>
              <a:spLocks/>
            </p:cNvSpPr>
            <p:nvPr/>
          </p:nvSpPr>
          <p:spPr bwMode="auto">
            <a:xfrm>
              <a:off x="1143000" y="46482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6" name="Freeform 31"/>
            <p:cNvSpPr>
              <a:spLocks/>
            </p:cNvSpPr>
            <p:nvPr/>
          </p:nvSpPr>
          <p:spPr bwMode="auto">
            <a:xfrm rot="10800000">
              <a:off x="1295400" y="4800600"/>
              <a:ext cx="762000" cy="139700"/>
            </a:xfrm>
            <a:custGeom>
              <a:avLst/>
              <a:gdLst>
                <a:gd name="T0" fmla="*/ 0 w 480"/>
                <a:gd name="T1" fmla="*/ 87 h 88"/>
                <a:gd name="T2" fmla="*/ 237 w 480"/>
                <a:gd name="T3" fmla="*/ 0 h 88"/>
                <a:gd name="T4" fmla="*/ 480 w 480"/>
                <a:gd name="T5" fmla="*/ 88 h 88"/>
                <a:gd name="T6" fmla="*/ 0 60000 65536"/>
                <a:gd name="T7" fmla="*/ 0 60000 65536"/>
                <a:gd name="T8" fmla="*/ 0 60000 65536"/>
                <a:gd name="T9" fmla="*/ 0 w 480"/>
                <a:gd name="T10" fmla="*/ 0 h 88"/>
                <a:gd name="T11" fmla="*/ 480 w 480"/>
                <a:gd name="T12" fmla="*/ 88 h 88"/>
              </a:gdLst>
              <a:ahLst/>
              <a:cxnLst>
                <a:cxn ang="T6">
                  <a:pos x="T0" y="T1"/>
                </a:cxn>
                <a:cxn ang="T7">
                  <a:pos x="T2" y="T3"/>
                </a:cxn>
                <a:cxn ang="T8">
                  <a:pos x="T4" y="T5"/>
                </a:cxn>
              </a:cxnLst>
              <a:rect l="T9" t="T10" r="T11" b="T12"/>
              <a:pathLst>
                <a:path w="480" h="88">
                  <a:moveTo>
                    <a:pt x="0" y="87"/>
                  </a:moveTo>
                  <a:cubicBezTo>
                    <a:pt x="39" y="73"/>
                    <a:pt x="157" y="0"/>
                    <a:pt x="237" y="0"/>
                  </a:cubicBezTo>
                  <a:cubicBezTo>
                    <a:pt x="317" y="0"/>
                    <a:pt x="430" y="70"/>
                    <a:pt x="480" y="88"/>
                  </a:cubicBezTo>
                </a:path>
              </a:pathLst>
            </a:custGeom>
            <a:noFill/>
            <a:ln w="19050" cmpd="sng">
              <a:solidFill>
                <a:schemeClr val="tx1"/>
              </a:solidFill>
              <a:round/>
              <a:headEnd type="oval" w="sm" len="sm"/>
              <a:tailEnd type="triangle" w="sm" len="lg"/>
            </a:ln>
            <a:extLst>
              <a:ext uri="{909E8E84-426E-40dd-AFC4-6F175D3DCCD1}">
                <a14:hiddenFill xmlns:a14="http://schemas.microsoft.com/office/drawing/2010/main" xmlns="">
                  <a:solidFill>
                    <a:srgbClr val="FFFFFF"/>
                  </a:solidFill>
                </a14:hiddenFill>
              </a:ext>
            </a:extLst>
          </p:spPr>
          <p:txBody>
            <a:bodyPr wrap="none"/>
            <a:lstStyle/>
            <a:p>
              <a:pPr algn="ctr" fontAlgn="base">
                <a:spcBef>
                  <a:spcPct val="0"/>
                </a:spcBef>
                <a:spcAft>
                  <a:spcPct val="0"/>
                </a:spcAft>
              </a:pPr>
              <a:endParaRPr lang="en-US" sz="2400">
                <a:solidFill>
                  <a:srgbClr val="40458C"/>
                </a:solidFill>
                <a:ea typeface="ＭＳ Ｐゴシック" charset="0"/>
              </a:endParaRPr>
            </a:p>
          </p:txBody>
        </p:sp>
        <p:sp>
          <p:nvSpPr>
            <p:cNvPr id="7207" name="Text Box 32"/>
            <p:cNvSpPr txBox="1">
              <a:spLocks noChangeArrowheads="1"/>
            </p:cNvSpPr>
            <p:nvPr/>
          </p:nvSpPr>
          <p:spPr bwMode="auto">
            <a:xfrm>
              <a:off x="7693025" y="4191000"/>
              <a:ext cx="8382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rPr>
                <a:t>trailer</a:t>
              </a:r>
            </a:p>
          </p:txBody>
        </p:sp>
        <p:sp>
          <p:nvSpPr>
            <p:cNvPr id="7208" name="Text Box 33"/>
            <p:cNvSpPr txBox="1">
              <a:spLocks noChangeArrowheads="1"/>
            </p:cNvSpPr>
            <p:nvPr/>
          </p:nvSpPr>
          <p:spPr bwMode="auto">
            <a:xfrm>
              <a:off x="625475" y="4267200"/>
              <a:ext cx="9572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rPr>
                <a:t>header</a:t>
              </a:r>
            </a:p>
          </p:txBody>
        </p:sp>
        <p:sp>
          <p:nvSpPr>
            <p:cNvPr id="7209" name="AutoShape 34"/>
            <p:cNvSpPr>
              <a:spLocks noChangeArrowheads="1"/>
            </p:cNvSpPr>
            <p:nvPr/>
          </p:nvSpPr>
          <p:spPr bwMode="auto">
            <a:xfrm>
              <a:off x="1676400" y="4267200"/>
              <a:ext cx="5867400" cy="838200"/>
            </a:xfrm>
            <a:prstGeom prst="roundRect">
              <a:avLst>
                <a:gd name="adj" fmla="val 16667"/>
              </a:avLst>
            </a:prstGeom>
            <a:noFill/>
            <a:ln w="9525">
              <a:solidFill>
                <a:schemeClr val="tx1"/>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10" name="Text Box 35"/>
            <p:cNvSpPr txBox="1">
              <a:spLocks noChangeArrowheads="1"/>
            </p:cNvSpPr>
            <p:nvPr/>
          </p:nvSpPr>
          <p:spPr bwMode="auto">
            <a:xfrm>
              <a:off x="5611813" y="4251325"/>
              <a:ext cx="193198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rPr>
                <a:t>nodes/positions</a:t>
              </a:r>
            </a:p>
          </p:txBody>
        </p:sp>
        <p:sp>
          <p:nvSpPr>
            <p:cNvPr id="7211" name="AutoShape 36"/>
            <p:cNvSpPr>
              <a:spLocks noChangeArrowheads="1"/>
            </p:cNvSpPr>
            <p:nvPr/>
          </p:nvSpPr>
          <p:spPr bwMode="auto">
            <a:xfrm>
              <a:off x="1905000" y="5257800"/>
              <a:ext cx="5638800" cy="914400"/>
            </a:xfrm>
            <a:prstGeom prst="roundRect">
              <a:avLst>
                <a:gd name="adj" fmla="val 16667"/>
              </a:avLst>
            </a:prstGeom>
            <a:noFill/>
            <a:ln w="9525">
              <a:solidFill>
                <a:schemeClr val="tx2"/>
              </a:solidFill>
              <a:prstDash val="lg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12" name="Text Box 37"/>
            <p:cNvSpPr txBox="1">
              <a:spLocks noChangeArrowheads="1"/>
            </p:cNvSpPr>
            <p:nvPr/>
          </p:nvSpPr>
          <p:spPr bwMode="auto">
            <a:xfrm>
              <a:off x="6477000" y="5791200"/>
              <a:ext cx="9413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BE2D00"/>
                  </a:solidFill>
                </a:rPr>
                <a:t>entries</a:t>
              </a:r>
            </a:p>
          </p:txBody>
        </p:sp>
        <p:sp>
          <p:nvSpPr>
            <p:cNvPr id="7213" name="Text Box 42"/>
            <p:cNvSpPr txBox="1">
              <a:spLocks noChangeArrowheads="1"/>
            </p:cNvSpPr>
            <p:nvPr/>
          </p:nvSpPr>
          <p:spPr bwMode="auto">
            <a:xfrm>
              <a:off x="21796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latin typeface="Times New Roman" charset="0"/>
                  <a:sym typeface="Symbol" charset="0"/>
                </a:rPr>
                <a:t>9</a:t>
              </a:r>
            </a:p>
          </p:txBody>
        </p:sp>
        <p:sp>
          <p:nvSpPr>
            <p:cNvPr id="7214" name="Text Box 43"/>
            <p:cNvSpPr txBox="1">
              <a:spLocks noChangeArrowheads="1"/>
            </p:cNvSpPr>
            <p:nvPr/>
          </p:nvSpPr>
          <p:spPr bwMode="auto">
            <a:xfrm>
              <a:off x="24685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b="1" i="1">
                  <a:solidFill>
                    <a:srgbClr val="40458C"/>
                  </a:solidFill>
                  <a:latin typeface="Times New Roman" charset="0"/>
                  <a:sym typeface="Symbol" charset="0"/>
                </a:rPr>
                <a:t>c</a:t>
              </a:r>
            </a:p>
          </p:txBody>
        </p:sp>
        <p:sp>
          <p:nvSpPr>
            <p:cNvPr id="7215" name="Text Box 48"/>
            <p:cNvSpPr txBox="1">
              <a:spLocks noChangeArrowheads="1"/>
            </p:cNvSpPr>
            <p:nvPr/>
          </p:nvSpPr>
          <p:spPr bwMode="auto">
            <a:xfrm>
              <a:off x="3779838" y="5349875"/>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latin typeface="Times New Roman" charset="0"/>
                  <a:sym typeface="Symbol" charset="0"/>
                </a:rPr>
                <a:t>6</a:t>
              </a:r>
            </a:p>
          </p:txBody>
        </p:sp>
        <p:sp>
          <p:nvSpPr>
            <p:cNvPr id="7216" name="Text Box 49"/>
            <p:cNvSpPr txBox="1">
              <a:spLocks noChangeArrowheads="1"/>
            </p:cNvSpPr>
            <p:nvPr/>
          </p:nvSpPr>
          <p:spPr bwMode="auto">
            <a:xfrm>
              <a:off x="4068763" y="5348288"/>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b="1" i="1">
                  <a:solidFill>
                    <a:srgbClr val="40458C"/>
                  </a:solidFill>
                  <a:latin typeface="Times New Roman" charset="0"/>
                  <a:sym typeface="Symbol" charset="0"/>
                </a:rPr>
                <a:t>c</a:t>
              </a:r>
            </a:p>
          </p:txBody>
        </p:sp>
        <p:sp>
          <p:nvSpPr>
            <p:cNvPr id="7217" name="Text Box 54"/>
            <p:cNvSpPr txBox="1">
              <a:spLocks noChangeArrowheads="1"/>
            </p:cNvSpPr>
            <p:nvPr/>
          </p:nvSpPr>
          <p:spPr bwMode="auto">
            <a:xfrm>
              <a:off x="5227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latin typeface="Times New Roman" charset="0"/>
                  <a:sym typeface="Symbol" charset="0"/>
                </a:rPr>
                <a:t>5</a:t>
              </a:r>
            </a:p>
          </p:txBody>
        </p:sp>
        <p:sp>
          <p:nvSpPr>
            <p:cNvPr id="7218" name="Text Box 55"/>
            <p:cNvSpPr txBox="1">
              <a:spLocks noChangeArrowheads="1"/>
            </p:cNvSpPr>
            <p:nvPr/>
          </p:nvSpPr>
          <p:spPr bwMode="auto">
            <a:xfrm>
              <a:off x="5516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b="1" i="1">
                  <a:solidFill>
                    <a:srgbClr val="40458C"/>
                  </a:solidFill>
                  <a:latin typeface="Times New Roman" charset="0"/>
                  <a:sym typeface="Symbol" charset="0"/>
                </a:rPr>
                <a:t>c</a:t>
              </a:r>
            </a:p>
          </p:txBody>
        </p:sp>
        <p:grpSp>
          <p:nvGrpSpPr>
            <p:cNvPr id="7219" name="Group 66"/>
            <p:cNvGrpSpPr>
              <a:grpSpLocks/>
            </p:cNvGrpSpPr>
            <p:nvPr/>
          </p:nvGrpSpPr>
          <p:grpSpPr bwMode="auto">
            <a:xfrm>
              <a:off x="6705600" y="5410200"/>
              <a:ext cx="609600" cy="304800"/>
              <a:chOff x="4992" y="3456"/>
              <a:chExt cx="384" cy="192"/>
            </a:xfrm>
          </p:grpSpPr>
          <p:sp>
            <p:nvSpPr>
              <p:cNvPr id="7222" name="AutoShape 57"/>
              <p:cNvSpPr>
                <a:spLocks noChangeArrowheads="1"/>
              </p:cNvSpPr>
              <p:nvPr/>
            </p:nvSpPr>
            <p:spPr bwMode="auto">
              <a:xfrm>
                <a:off x="4992" y="3456"/>
                <a:ext cx="384" cy="192"/>
              </a:xfrm>
              <a:prstGeom prst="roundRect">
                <a:avLst>
                  <a:gd name="adj" fmla="val 16667"/>
                </a:avLst>
              </a:prstGeom>
              <a:solidFill>
                <a:srgbClr val="F8F0D0"/>
              </a:solidFill>
              <a:ln w="19050">
                <a:solidFill>
                  <a:schemeClr val="tx2"/>
                </a:solidFill>
                <a:round/>
                <a:headEnd/>
                <a:tailEnd/>
              </a:ln>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sp>
            <p:nvSpPr>
              <p:cNvPr id="7223" name="Line 59"/>
              <p:cNvSpPr>
                <a:spLocks noChangeShapeType="1"/>
              </p:cNvSpPr>
              <p:nvPr/>
            </p:nvSpPr>
            <p:spPr bwMode="auto">
              <a:xfrm>
                <a:off x="5184" y="3456"/>
                <a:ext cx="0" cy="192"/>
              </a:xfrm>
              <a:prstGeom prst="line">
                <a:avLst/>
              </a:prstGeom>
              <a:noFill/>
              <a:ln w="19050">
                <a:solidFill>
                  <a:schemeClr val="tx2"/>
                </a:solidFill>
                <a:round/>
                <a:headEnd/>
                <a:tailEnd/>
              </a:ln>
              <a:extLst>
                <a:ext uri="{909E8E84-426E-40dd-AFC4-6F175D3DCCD1}">
                  <a14:hiddenFill xmlns:a14="http://schemas.microsoft.com/office/drawing/2010/main" xmlns="">
                    <a:noFill/>
                  </a14:hiddenFill>
                </a:ext>
              </a:extLst>
            </p:spPr>
            <p:txBody>
              <a:bodyPr wrap="none" anchor="ctr"/>
              <a:lstStyle/>
              <a:p>
                <a:pPr algn="ctr" fontAlgn="base">
                  <a:spcBef>
                    <a:spcPct val="0"/>
                  </a:spcBef>
                  <a:spcAft>
                    <a:spcPct val="0"/>
                  </a:spcAft>
                </a:pPr>
                <a:endParaRPr lang="en-US" sz="2400">
                  <a:solidFill>
                    <a:srgbClr val="40458C"/>
                  </a:solidFill>
                  <a:ea typeface="ＭＳ Ｐゴシック" charset="0"/>
                </a:endParaRPr>
              </a:p>
            </p:txBody>
          </p:sp>
        </p:grpSp>
        <p:sp>
          <p:nvSpPr>
            <p:cNvPr id="7220" name="Text Box 60"/>
            <p:cNvSpPr txBox="1">
              <a:spLocks noChangeArrowheads="1"/>
            </p:cNvSpPr>
            <p:nvPr/>
          </p:nvSpPr>
          <p:spPr bwMode="auto">
            <a:xfrm>
              <a:off x="6751638" y="5335588"/>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a:solidFill>
                    <a:srgbClr val="40458C"/>
                  </a:solidFill>
                  <a:latin typeface="Times New Roman" charset="0"/>
                  <a:sym typeface="Symbol" charset="0"/>
                </a:rPr>
                <a:t>8</a:t>
              </a:r>
            </a:p>
          </p:txBody>
        </p:sp>
        <p:sp>
          <p:nvSpPr>
            <p:cNvPr id="7221" name="Text Box 61"/>
            <p:cNvSpPr txBox="1">
              <a:spLocks noChangeArrowheads="1"/>
            </p:cNvSpPr>
            <p:nvPr/>
          </p:nvSpPr>
          <p:spPr bwMode="auto">
            <a:xfrm>
              <a:off x="7040563" y="5334000"/>
              <a:ext cx="296862"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algn="ctr" eaLnBrk="1" fontAlgn="base" hangingPunct="1">
                <a:spcBef>
                  <a:spcPct val="0"/>
                </a:spcBef>
                <a:spcAft>
                  <a:spcPct val="0"/>
                </a:spcAft>
              </a:pPr>
              <a:r>
                <a:rPr lang="en-US" sz="2000" b="1" i="1">
                  <a:solidFill>
                    <a:srgbClr val="40458C"/>
                  </a:solidFill>
                  <a:latin typeface="Times New Roman" charset="0"/>
                  <a:sym typeface="Symbol" charset="0"/>
                </a:rPr>
                <a:t>c</a:t>
              </a:r>
            </a:p>
          </p:txBody>
        </p:sp>
      </p:grpSp>
      <p:sp>
        <p:nvSpPr>
          <p:cNvPr id="7175" name="Date Placeholder 6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112884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Maps</a:t>
            </a:r>
          </a:p>
        </p:txBody>
      </p:sp>
      <p:sp>
        <p:nvSpPr>
          <p:cNvPr id="11267" name="Slide Number Placeholder 6"/>
          <p:cNvSpPr>
            <a:spLocks noGrp="1"/>
          </p:cNvSpPr>
          <p:nvPr>
            <p:ph type="sldNum" sz="quarter" idx="12"/>
          </p:nvPr>
        </p:nvSpPr>
        <p:spPr>
          <a:xfrm>
            <a:off x="8075612"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AE3ED8AD-6367-E044-AAB2-FCA430C6AC8E}" type="slidenum">
              <a:rPr lang="en-US" sz="1400">
                <a:solidFill>
                  <a:srgbClr val="40458C"/>
                </a:solidFill>
              </a:rPr>
              <a:pPr eaLnBrk="1" hangingPunct="1"/>
              <a:t>8</a:t>
            </a:fld>
            <a:endParaRPr lang="en-US" sz="1400">
              <a:solidFill>
                <a:srgbClr val="40458C"/>
              </a:solidFill>
            </a:endParaRPr>
          </a:p>
        </p:txBody>
      </p:sp>
      <p:sp>
        <p:nvSpPr>
          <p:cNvPr id="11268" name="Rectangle 2"/>
          <p:cNvSpPr>
            <a:spLocks noGrp="1" noChangeArrowheads="1"/>
          </p:cNvSpPr>
          <p:nvPr>
            <p:ph type="title"/>
          </p:nvPr>
        </p:nvSpPr>
        <p:spPr/>
        <p:txBody>
          <a:bodyPr/>
          <a:lstStyle/>
          <a:p>
            <a:pPr eaLnBrk="1" hangingPunct="1"/>
            <a:r>
              <a:rPr lang="en-US" sz="4000">
                <a:latin typeface="Tahoma" charset="0"/>
              </a:rPr>
              <a:t>Performance of a List-Based Map</a:t>
            </a:r>
          </a:p>
        </p:txBody>
      </p:sp>
      <p:sp>
        <p:nvSpPr>
          <p:cNvPr id="11269" name="Rectangle 3" descr="Rectangle: Click to edit Master text styles&#10;Second level&#10;Third level&#10;Fourth level&#10;Fifth level"/>
          <p:cNvSpPr>
            <a:spLocks noGrp="1" noChangeArrowheads="1"/>
          </p:cNvSpPr>
          <p:nvPr>
            <p:ph type="body" sz="half" idx="1"/>
          </p:nvPr>
        </p:nvSpPr>
        <p:spPr>
          <a:xfrm>
            <a:off x="2360612" y="1752600"/>
            <a:ext cx="7772400" cy="4343400"/>
          </a:xfrm>
        </p:spPr>
        <p:txBody>
          <a:bodyPr/>
          <a:lstStyle/>
          <a:p>
            <a:pPr eaLnBrk="1" hangingPunct="1"/>
            <a:r>
              <a:rPr lang="en-US" sz="2400">
                <a:latin typeface="Tahoma" charset="0"/>
              </a:rPr>
              <a:t>Performance:</a:t>
            </a:r>
          </a:p>
          <a:p>
            <a:pPr lvl="1" eaLnBrk="1" hangingPunct="1"/>
            <a:r>
              <a:rPr lang="en-US" sz="2000">
                <a:solidFill>
                  <a:schemeClr val="tx2"/>
                </a:solidFill>
                <a:latin typeface="Tahoma" charset="0"/>
              </a:rPr>
              <a:t>put</a:t>
            </a:r>
            <a:r>
              <a:rPr lang="en-US" sz="2000">
                <a:latin typeface="Tahoma" charset="0"/>
              </a:rPr>
              <a:t> takes </a:t>
            </a:r>
            <a:r>
              <a:rPr lang="en-US" sz="2000" b="1" i="1">
                <a:latin typeface="Times New Roman" charset="0"/>
              </a:rPr>
              <a:t>O</a:t>
            </a:r>
            <a:r>
              <a:rPr lang="en-US" sz="2000">
                <a:latin typeface="Times New Roman" charset="0"/>
              </a:rPr>
              <a:t>(1)</a:t>
            </a:r>
            <a:r>
              <a:rPr lang="en-US" sz="2000">
                <a:latin typeface="Tahoma" charset="0"/>
              </a:rPr>
              <a:t> time since we can insert the new item at the beginning or at the end of the sequence</a:t>
            </a:r>
            <a:endParaRPr lang="en-US">
              <a:latin typeface="Tahoma" charset="0"/>
            </a:endParaRPr>
          </a:p>
          <a:p>
            <a:pPr lvl="1" eaLnBrk="1" hangingPunct="1"/>
            <a:r>
              <a:rPr lang="en-US" sz="2000">
                <a:solidFill>
                  <a:schemeClr val="tx2"/>
                </a:solidFill>
                <a:latin typeface="Tahoma" charset="0"/>
              </a:rPr>
              <a:t>get</a:t>
            </a:r>
            <a:r>
              <a:rPr lang="en-US" sz="2000">
                <a:latin typeface="Tahoma" charset="0"/>
              </a:rPr>
              <a:t> and </a:t>
            </a:r>
            <a:r>
              <a:rPr lang="en-US" sz="2000">
                <a:solidFill>
                  <a:schemeClr val="tx2"/>
                </a:solidFill>
                <a:latin typeface="Tahoma" charset="0"/>
              </a:rPr>
              <a:t>remove </a:t>
            </a:r>
            <a:r>
              <a:rPr lang="en-US" sz="2000">
                <a:latin typeface="Tahoma" charset="0"/>
              </a:rPr>
              <a:t>take </a:t>
            </a:r>
            <a:r>
              <a:rPr lang="en-US" sz="2000" b="1" i="1">
                <a:latin typeface="Times New Roman" charset="0"/>
              </a:rPr>
              <a:t>O</a:t>
            </a:r>
            <a:r>
              <a:rPr lang="en-US" sz="2000">
                <a:latin typeface="Times New Roman" charset="0"/>
              </a:rPr>
              <a:t>(</a:t>
            </a:r>
            <a:r>
              <a:rPr lang="en-US" sz="2000" b="1" i="1">
                <a:latin typeface="Times New Roman" charset="0"/>
              </a:rPr>
              <a:t>n</a:t>
            </a:r>
            <a:r>
              <a:rPr lang="en-US" sz="2000">
                <a:latin typeface="Times New Roman" charset="0"/>
              </a:rPr>
              <a:t>)</a:t>
            </a:r>
            <a:r>
              <a:rPr lang="en-US" sz="2000">
                <a:latin typeface="Tahoma" charset="0"/>
              </a:rPr>
              <a:t> time since in the worst case (the item is not found) we traverse the entire sequence to look for an item with the given key</a:t>
            </a:r>
          </a:p>
          <a:p>
            <a:pPr eaLnBrk="1" hangingPunct="1"/>
            <a:r>
              <a:rPr lang="en-US" sz="2400">
                <a:latin typeface="Tahoma" charset="0"/>
              </a:rPr>
              <a:t>The unsorted list implementation is effective only for maps of small size or for maps in which puts are the most common operations, while searches and removals are rarely performed (e.g., historical record of logins to a workstation)</a:t>
            </a:r>
          </a:p>
        </p:txBody>
      </p:sp>
      <p:sp>
        <p:nvSpPr>
          <p:cNvPr id="11270" name="Date Placeholder 5"/>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Tree>
    <p:extLst>
      <p:ext uri="{BB962C8B-B14F-4D97-AF65-F5344CB8AC3E}">
        <p14:creationId xmlns:p14="http://schemas.microsoft.com/office/powerpoint/2010/main" val="429125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0"/>
          <p:cNvSpPr>
            <a:spLocks noGrp="1" noChangeArrowheads="1"/>
          </p:cNvSpPr>
          <p:nvPr>
            <p:ph type="ftr"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Hash Tables</a:t>
            </a:r>
          </a:p>
        </p:txBody>
      </p:sp>
      <p:sp>
        <p:nvSpPr>
          <p:cNvPr id="12291" name="Rectangle 71"/>
          <p:cNvSpPr>
            <a:spLocks noGrp="1" noChangeArrowheads="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92F7AB-73BC-4E44-9E9C-D82F6E28904E}" type="slidenum">
              <a:rPr lang="en-US" sz="1400">
                <a:solidFill>
                  <a:srgbClr val="40458C"/>
                </a:solidFill>
              </a:rPr>
              <a:pPr eaLnBrk="1" hangingPunct="1"/>
              <a:t>9</a:t>
            </a:fld>
            <a:endParaRPr lang="en-US" sz="1400">
              <a:solidFill>
                <a:srgbClr val="40458C"/>
              </a:solidFill>
            </a:endParaRPr>
          </a:p>
        </p:txBody>
      </p:sp>
      <p:sp>
        <p:nvSpPr>
          <p:cNvPr id="12292" name="Rectangle 2"/>
          <p:cNvSpPr>
            <a:spLocks noGrp="1" noChangeArrowheads="1"/>
          </p:cNvSpPr>
          <p:nvPr>
            <p:ph type="ctrTitle"/>
          </p:nvPr>
        </p:nvSpPr>
        <p:spPr>
          <a:xfrm>
            <a:off x="2436812" y="1676400"/>
            <a:ext cx="7772400" cy="1143000"/>
          </a:xfrm>
        </p:spPr>
        <p:txBody>
          <a:bodyPr/>
          <a:lstStyle/>
          <a:p>
            <a:pPr eaLnBrk="1" hangingPunct="1"/>
            <a:r>
              <a:rPr lang="en-US" dirty="0">
                <a:latin typeface="Tahoma" charset="0"/>
              </a:rPr>
              <a:t>Lookup Tables</a:t>
            </a:r>
          </a:p>
        </p:txBody>
      </p:sp>
      <p:sp>
        <p:nvSpPr>
          <p:cNvPr id="12309" name="Date Placeholder 20"/>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solidFill>
                  <a:srgbClr val="40458C"/>
                </a:solidFill>
              </a:rPr>
              <a:t>© 2015 Goodrich and Tamassia</a:t>
            </a:r>
          </a:p>
        </p:txBody>
      </p:sp>
      <p:sp>
        <p:nvSpPr>
          <p:cNvPr id="24" name="Subtitle 1"/>
          <p:cNvSpPr>
            <a:spLocks noGrp="1"/>
          </p:cNvSpPr>
          <p:nvPr>
            <p:ph type="subTitle" idx="1"/>
          </p:nvPr>
        </p:nvSpPr>
        <p:spPr>
          <a:xfrm>
            <a:off x="2436812" y="381000"/>
            <a:ext cx="6629400" cy="990600"/>
          </a:xfrm>
        </p:spPr>
        <p:txBody>
          <a:bodyPr>
            <a:normAutofit/>
          </a:bodyPr>
          <a:lstStyle/>
          <a:p>
            <a:r>
              <a:rPr lang="en-US" sz="1800" dirty="0"/>
              <a:t>Presentation for use with the textbook </a:t>
            </a:r>
            <a:r>
              <a:rPr lang="en-US" sz="1800" dirty="0">
                <a:solidFill>
                  <a:schemeClr val="tx2"/>
                </a:solidFill>
              </a:rPr>
              <a:t>Algorithm Design and Applications</a:t>
            </a:r>
            <a:r>
              <a:rPr lang="en-US" sz="1800" dirty="0"/>
              <a:t>, by M. T. Goodrich and R. Tamassia, Wiley, 2015</a:t>
            </a:r>
          </a:p>
        </p:txBody>
      </p:sp>
      <p:pic>
        <p:nvPicPr>
          <p:cNvPr id="3" name="Picture 2"/>
          <p:cNvPicPr>
            <a:picLocks noChangeAspect="1"/>
          </p:cNvPicPr>
          <p:nvPr/>
        </p:nvPicPr>
        <p:blipFill>
          <a:blip r:embed="rId3"/>
          <a:stretch>
            <a:fillRect/>
          </a:stretch>
        </p:blipFill>
        <p:spPr>
          <a:xfrm>
            <a:off x="3960812" y="3200400"/>
            <a:ext cx="4800600" cy="1842392"/>
          </a:xfrm>
          <a:prstGeom prst="rect">
            <a:avLst/>
          </a:prstGeom>
          <a:ln w="38100" cap="sq">
            <a:solidFill>
              <a:srgbClr val="5674F6"/>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3808413" y="5105400"/>
            <a:ext cx="5693705" cy="230832"/>
          </a:xfrm>
          <a:prstGeom prst="rect">
            <a:avLst/>
          </a:prstGeom>
          <a:noFill/>
        </p:spPr>
        <p:txBody>
          <a:bodyPr wrap="none" rtlCol="0">
            <a:spAutoFit/>
          </a:bodyPr>
          <a:lstStyle/>
          <a:p>
            <a:pPr algn="ctr" fontAlgn="base">
              <a:spcBef>
                <a:spcPct val="0"/>
              </a:spcBef>
              <a:spcAft>
                <a:spcPct val="0"/>
              </a:spcAft>
            </a:pPr>
            <a:r>
              <a:rPr lang="en-US" sz="900" dirty="0" err="1">
                <a:solidFill>
                  <a:srgbClr val="40458C"/>
                </a:solidFill>
                <a:ea typeface="ＭＳ Ｐゴシック" charset="0"/>
              </a:rPr>
              <a:t>xkcd</a:t>
            </a:r>
            <a:r>
              <a:rPr lang="en-US" sz="900" dirty="0">
                <a:solidFill>
                  <a:srgbClr val="40458C"/>
                </a:solidFill>
                <a:ea typeface="ＭＳ Ｐゴシック" charset="0"/>
              </a:rPr>
              <a:t>. http://</a:t>
            </a:r>
            <a:r>
              <a:rPr lang="en-US" sz="900" dirty="0" err="1">
                <a:solidFill>
                  <a:srgbClr val="40458C"/>
                </a:solidFill>
                <a:ea typeface="ＭＳ Ｐゴシック" charset="0"/>
              </a:rPr>
              <a:t>xkcd.com</a:t>
            </a:r>
            <a:r>
              <a:rPr lang="en-US" sz="900" dirty="0">
                <a:solidFill>
                  <a:srgbClr val="40458C"/>
                </a:solidFill>
                <a:ea typeface="ＭＳ Ｐゴシック" charset="0"/>
              </a:rPr>
              <a:t>/221/. “Random Number.” Used with permission under Creative Commons 2.5 License.</a:t>
            </a:r>
          </a:p>
        </p:txBody>
      </p:sp>
    </p:spTree>
    <p:extLst>
      <p:ext uri="{BB962C8B-B14F-4D97-AF65-F5344CB8AC3E}">
        <p14:creationId xmlns:p14="http://schemas.microsoft.com/office/powerpoint/2010/main" val="2090309192"/>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Blueprint">
  <a:themeElements>
    <a:clrScheme name="">
      <a:dk1>
        <a:srgbClr val="40458C"/>
      </a:dk1>
      <a:lt1>
        <a:srgbClr val="FFFFFF"/>
      </a:lt1>
      <a:dk2>
        <a:srgbClr val="BE2D00"/>
      </a:dk2>
      <a:lt2>
        <a:srgbClr val="B7C1EB"/>
      </a:lt2>
      <a:accent1>
        <a:srgbClr val="ECD882"/>
      </a:accent1>
      <a:accent2>
        <a:srgbClr val="577052"/>
      </a:accent2>
      <a:accent3>
        <a:srgbClr val="FFFFFF"/>
      </a:accent3>
      <a:accent4>
        <a:srgbClr val="353A77"/>
      </a:accent4>
      <a:accent5>
        <a:srgbClr val="F4E9C1"/>
      </a:accent5>
      <a:accent6>
        <a:srgbClr val="4E6549"/>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38623</TotalTime>
  <Words>4801</Words>
  <Application>Microsoft Office PowerPoint</Application>
  <PresentationFormat>Custom</PresentationFormat>
  <Paragraphs>622</Paragraphs>
  <Slides>50</Slides>
  <Notes>3</Notes>
  <HiddenSlides>0</HiddenSlides>
  <MMClips>0</MMClips>
  <ScaleCrop>false</ScaleCrop>
  <HeadingPairs>
    <vt:vector size="8" baseType="variant">
      <vt:variant>
        <vt:lpstr>Fonts Used</vt:lpstr>
      </vt:variant>
      <vt:variant>
        <vt:i4>8</vt:i4>
      </vt:variant>
      <vt:variant>
        <vt:lpstr>Theme</vt:lpstr>
      </vt:variant>
      <vt:variant>
        <vt:i4>10</vt:i4>
      </vt:variant>
      <vt:variant>
        <vt:lpstr>Embedded OLE Servers</vt:lpstr>
      </vt:variant>
      <vt:variant>
        <vt:i4>2</vt:i4>
      </vt:variant>
      <vt:variant>
        <vt:lpstr>Slide Titles</vt:lpstr>
      </vt:variant>
      <vt:variant>
        <vt:i4>50</vt:i4>
      </vt:variant>
    </vt:vector>
  </HeadingPairs>
  <TitlesOfParts>
    <vt:vector size="70" baseType="lpstr">
      <vt:lpstr>Arial</vt:lpstr>
      <vt:lpstr>Calibri</vt:lpstr>
      <vt:lpstr>Century Gothic</vt:lpstr>
      <vt:lpstr>Symbol</vt:lpstr>
      <vt:lpstr>Tahoma</vt:lpstr>
      <vt:lpstr>Times New Roman</vt:lpstr>
      <vt:lpstr>Verdana</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Blueprint</vt:lpstr>
      <vt:lpstr>Clip</vt:lpstr>
      <vt:lpstr>Worksheet</vt:lpstr>
      <vt:lpstr>PowerPoint Presentation</vt:lpstr>
      <vt:lpstr>Hash Tables</vt:lpstr>
      <vt:lpstr>Application: Network Routers</vt:lpstr>
      <vt:lpstr>Maps</vt:lpstr>
      <vt:lpstr>Map Operations</vt:lpstr>
      <vt:lpstr>Example</vt:lpstr>
      <vt:lpstr>A Simple List-Based Map</vt:lpstr>
      <vt:lpstr>Performance of a List-Based Map</vt:lpstr>
      <vt:lpstr>Lookup Tables</vt:lpstr>
      <vt:lpstr>Recall the Map Operations</vt:lpstr>
      <vt:lpstr>Lookup Tables</vt:lpstr>
      <vt:lpstr>More General Kinds of Keys</vt:lpstr>
      <vt:lpstr>Hash Functions and Hash Tables</vt:lpstr>
      <vt:lpstr>Example</vt:lpstr>
      <vt:lpstr>Hash Functions</vt:lpstr>
      <vt:lpstr>Hash Codes</vt:lpstr>
      <vt:lpstr>Hash Codes (cont.)</vt:lpstr>
      <vt:lpstr>Tabulation-Based Hashing</vt:lpstr>
      <vt:lpstr>Compression Functions</vt:lpstr>
      <vt:lpstr>Collision Handling</vt:lpstr>
      <vt:lpstr>Map with Separate Chaining</vt:lpstr>
      <vt:lpstr>Performance of Separate Chaining</vt:lpstr>
      <vt:lpstr>Linear Probing</vt:lpstr>
      <vt:lpstr>Search with Linear Probing</vt:lpstr>
      <vt:lpstr>Updates with Linear Probing</vt:lpstr>
      <vt:lpstr>Pseudo-code for get and put</vt:lpstr>
      <vt:lpstr>Pseudo-code for remove</vt:lpstr>
      <vt:lpstr>Performance of Linear Probing</vt:lpstr>
      <vt:lpstr>A More Careful Analysis of Linear Probing</vt:lpstr>
      <vt:lpstr>A More Careful Analysis of Linear Probing, 2</vt:lpstr>
      <vt:lpstr>A More Careful Analysis of Linear Probing, 3</vt:lpstr>
      <vt:lpstr>A More Careful Analysis of Linear Probing, 4</vt:lpstr>
      <vt:lpstr>Double Hashing</vt:lpstr>
      <vt:lpstr>Example of Double Hashing</vt:lpstr>
      <vt:lpstr>Cuckoo Hashing</vt:lpstr>
      <vt:lpstr>The Power of Two Choices</vt:lpstr>
      <vt:lpstr>An Example of Cuckoo Hashing</vt:lpstr>
      <vt:lpstr>Recall the Map Operations</vt:lpstr>
      <vt:lpstr>Pseudo-code for get and remove</vt:lpstr>
      <vt:lpstr>Intuition for the Name</vt:lpstr>
      <vt:lpstr>Intuition for the Name - put</vt:lpstr>
      <vt:lpstr>Pseudo-code for put</vt:lpstr>
      <vt:lpstr>Example Eviction Sequence</vt:lpstr>
      <vt:lpstr>Long Eviction Sequences are Rare</vt:lpstr>
      <vt:lpstr>Long Eviction Sequences are Rare</vt:lpstr>
      <vt:lpstr>What is the Expected Number of Evictions?</vt:lpstr>
      <vt:lpstr>Performance of Cuckoo Hashing</vt:lpstr>
      <vt:lpstr>Universal Hashing</vt:lpstr>
      <vt:lpstr>Universal Hashing</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Kevin</cp:lastModifiedBy>
  <cp:revision>1091</cp:revision>
  <cp:lastPrinted>2016-08-09T14:57:31Z</cp:lastPrinted>
  <dcterms:created xsi:type="dcterms:W3CDTF">2013-11-01T14:42:31Z</dcterms:created>
  <dcterms:modified xsi:type="dcterms:W3CDTF">2021-04-27T16:11:14Z</dcterms:modified>
</cp:coreProperties>
</file>